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9" r:id="rId2"/>
    <p:sldId id="260" r:id="rId3"/>
    <p:sldId id="285" r:id="rId4"/>
    <p:sldId id="284" r:id="rId5"/>
    <p:sldId id="290" r:id="rId6"/>
    <p:sldId id="307" r:id="rId7"/>
    <p:sldId id="328" r:id="rId8"/>
    <p:sldId id="294" r:id="rId9"/>
    <p:sldId id="327" r:id="rId10"/>
    <p:sldId id="329" r:id="rId11"/>
    <p:sldId id="293" r:id="rId12"/>
    <p:sldId id="315" r:id="rId13"/>
    <p:sldId id="282" r:id="rId14"/>
    <p:sldId id="316" r:id="rId15"/>
    <p:sldId id="317" r:id="rId16"/>
    <p:sldId id="283" r:id="rId17"/>
    <p:sldId id="319" r:id="rId18"/>
    <p:sldId id="320" r:id="rId19"/>
    <p:sldId id="326" r:id="rId20"/>
    <p:sldId id="323" r:id="rId21"/>
    <p:sldId id="324" r:id="rId22"/>
    <p:sldId id="325" r:id="rId23"/>
  </p:sldIdLst>
  <p:sldSz cx="9144000" cy="6858000" type="screen4x3"/>
  <p:notesSz cx="7077075" cy="9051925"/>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8" autoAdjust="0"/>
    <p:restoredTop sz="81609" autoAdjust="0"/>
  </p:normalViewPr>
  <p:slideViewPr>
    <p:cSldViewPr>
      <p:cViewPr varScale="1">
        <p:scale>
          <a:sx n="90" d="100"/>
          <a:sy n="90" d="100"/>
        </p:scale>
        <p:origin x="159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37F9E313-0A59-42AC-B482-032866BCDDC4}"/>
              </a:ext>
            </a:extLst>
          </p:cNvPr>
          <p:cNvSpPr>
            <a:spLocks noGrp="1" noChangeArrowheads="1"/>
          </p:cNvSpPr>
          <p:nvPr>
            <p:ph type="hdr" sz="quarter"/>
          </p:nvPr>
        </p:nvSpPr>
        <p:spPr bwMode="auto">
          <a:xfrm>
            <a:off x="0" y="0"/>
            <a:ext cx="3067050" cy="452438"/>
          </a:xfrm>
          <a:prstGeom prst="rect">
            <a:avLst/>
          </a:prstGeom>
          <a:noFill/>
          <a:ln>
            <a:noFill/>
          </a:ln>
          <a:effectLst/>
        </p:spPr>
        <p:txBody>
          <a:bodyPr vert="horz" wrap="square" lIns="93150" tIns="46576" rIns="93150" bIns="46576" numCol="1" anchor="t" anchorCtr="0" compatLnSpc="1">
            <a:prstTxWarp prst="textNoShape">
              <a:avLst/>
            </a:prstTxWarp>
          </a:bodyPr>
          <a:lstStyle>
            <a:lvl1pPr eaLnBrk="1" hangingPunct="1">
              <a:defRPr sz="1200"/>
            </a:lvl1pPr>
          </a:lstStyle>
          <a:p>
            <a:pPr>
              <a:defRPr/>
            </a:pPr>
            <a:endParaRPr lang="en-US"/>
          </a:p>
        </p:txBody>
      </p:sp>
      <p:sp>
        <p:nvSpPr>
          <p:cNvPr id="34819" name="Rectangle 3">
            <a:extLst>
              <a:ext uri="{FF2B5EF4-FFF2-40B4-BE49-F238E27FC236}">
                <a16:creationId xmlns:a16="http://schemas.microsoft.com/office/drawing/2014/main" id="{92A2A97E-F28B-4BDA-968F-8DF47FB29C9E}"/>
              </a:ext>
            </a:extLst>
          </p:cNvPr>
          <p:cNvSpPr>
            <a:spLocks noGrp="1" noChangeArrowheads="1"/>
          </p:cNvSpPr>
          <p:nvPr>
            <p:ph type="dt" sz="quarter" idx="1"/>
          </p:nvPr>
        </p:nvSpPr>
        <p:spPr bwMode="auto">
          <a:xfrm>
            <a:off x="4008438" y="0"/>
            <a:ext cx="3067050" cy="452438"/>
          </a:xfrm>
          <a:prstGeom prst="rect">
            <a:avLst/>
          </a:prstGeom>
          <a:noFill/>
          <a:ln>
            <a:noFill/>
          </a:ln>
          <a:effectLst/>
        </p:spPr>
        <p:txBody>
          <a:bodyPr vert="horz" wrap="square" lIns="93150" tIns="46576" rIns="93150" bIns="46576" numCol="1" anchor="t" anchorCtr="0" compatLnSpc="1">
            <a:prstTxWarp prst="textNoShape">
              <a:avLst/>
            </a:prstTxWarp>
          </a:bodyPr>
          <a:lstStyle>
            <a:lvl1pPr algn="r" eaLnBrk="1" hangingPunct="1">
              <a:defRPr sz="1200"/>
            </a:lvl1pPr>
          </a:lstStyle>
          <a:p>
            <a:pPr>
              <a:defRPr/>
            </a:pPr>
            <a:endParaRPr lang="en-US"/>
          </a:p>
        </p:txBody>
      </p:sp>
      <p:sp>
        <p:nvSpPr>
          <p:cNvPr id="34820" name="Rectangle 4">
            <a:extLst>
              <a:ext uri="{FF2B5EF4-FFF2-40B4-BE49-F238E27FC236}">
                <a16:creationId xmlns:a16="http://schemas.microsoft.com/office/drawing/2014/main" id="{315AD45D-F202-4FB2-B592-899A5B7DBC4E}"/>
              </a:ext>
            </a:extLst>
          </p:cNvPr>
          <p:cNvSpPr>
            <a:spLocks noGrp="1" noChangeArrowheads="1"/>
          </p:cNvSpPr>
          <p:nvPr>
            <p:ph type="ftr" sz="quarter" idx="2"/>
          </p:nvPr>
        </p:nvSpPr>
        <p:spPr bwMode="auto">
          <a:xfrm>
            <a:off x="0" y="8597900"/>
            <a:ext cx="3067050" cy="452438"/>
          </a:xfrm>
          <a:prstGeom prst="rect">
            <a:avLst/>
          </a:prstGeom>
          <a:noFill/>
          <a:ln>
            <a:noFill/>
          </a:ln>
          <a:effectLst/>
        </p:spPr>
        <p:txBody>
          <a:bodyPr vert="horz" wrap="square" lIns="93150" tIns="46576" rIns="93150" bIns="46576" numCol="1" anchor="b" anchorCtr="0" compatLnSpc="1">
            <a:prstTxWarp prst="textNoShape">
              <a:avLst/>
            </a:prstTxWarp>
          </a:bodyPr>
          <a:lstStyle>
            <a:lvl1pPr eaLnBrk="1" hangingPunct="1">
              <a:defRPr sz="1200"/>
            </a:lvl1pPr>
          </a:lstStyle>
          <a:p>
            <a:pPr>
              <a:defRPr/>
            </a:pPr>
            <a:endParaRPr lang="en-US"/>
          </a:p>
        </p:txBody>
      </p:sp>
      <p:sp>
        <p:nvSpPr>
          <p:cNvPr id="34821" name="Rectangle 5">
            <a:extLst>
              <a:ext uri="{FF2B5EF4-FFF2-40B4-BE49-F238E27FC236}">
                <a16:creationId xmlns:a16="http://schemas.microsoft.com/office/drawing/2014/main" id="{7D48F880-652C-427B-97AA-43F6B4E6A3A5}"/>
              </a:ext>
            </a:extLst>
          </p:cNvPr>
          <p:cNvSpPr>
            <a:spLocks noGrp="1" noChangeArrowheads="1"/>
          </p:cNvSpPr>
          <p:nvPr>
            <p:ph type="sldNum" sz="quarter" idx="3"/>
          </p:nvPr>
        </p:nvSpPr>
        <p:spPr bwMode="auto">
          <a:xfrm>
            <a:off x="4008438" y="8597900"/>
            <a:ext cx="3067050" cy="452438"/>
          </a:xfrm>
          <a:prstGeom prst="rect">
            <a:avLst/>
          </a:prstGeom>
          <a:noFill/>
          <a:ln>
            <a:noFill/>
          </a:ln>
          <a:effectLst/>
        </p:spPr>
        <p:txBody>
          <a:bodyPr vert="horz" wrap="square" lIns="93150" tIns="46576" rIns="93150" bIns="46576" numCol="1" anchor="b" anchorCtr="0" compatLnSpc="1">
            <a:prstTxWarp prst="textNoShape">
              <a:avLst/>
            </a:prstTxWarp>
          </a:bodyPr>
          <a:lstStyle>
            <a:lvl1pPr algn="r" eaLnBrk="1" hangingPunct="1">
              <a:defRPr sz="1200"/>
            </a:lvl1pPr>
          </a:lstStyle>
          <a:p>
            <a:pPr>
              <a:defRPr/>
            </a:pPr>
            <a:fld id="{EF9BC69C-0891-457F-B76D-80B6F443F4E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3551EEB-B712-402D-A18F-5E1587A9F99D}"/>
              </a:ext>
            </a:extLst>
          </p:cNvPr>
          <p:cNvSpPr>
            <a:spLocks noGrp="1" noChangeArrowheads="1"/>
          </p:cNvSpPr>
          <p:nvPr>
            <p:ph type="hdr" sz="quarter"/>
          </p:nvPr>
        </p:nvSpPr>
        <p:spPr bwMode="auto">
          <a:xfrm>
            <a:off x="0" y="0"/>
            <a:ext cx="3067050" cy="452438"/>
          </a:xfrm>
          <a:prstGeom prst="rect">
            <a:avLst/>
          </a:prstGeom>
          <a:noFill/>
          <a:ln>
            <a:noFill/>
          </a:ln>
          <a:effectLst/>
        </p:spPr>
        <p:txBody>
          <a:bodyPr vert="horz" wrap="square" lIns="93150" tIns="46576" rIns="93150" bIns="46576" numCol="1" anchor="t" anchorCtr="0" compatLnSpc="1">
            <a:prstTxWarp prst="textNoShape">
              <a:avLst/>
            </a:prstTxWarp>
          </a:bodyPr>
          <a:lstStyle>
            <a:lvl1pPr eaLnBrk="1" hangingPunct="1">
              <a:defRPr sz="1200"/>
            </a:lvl1pPr>
          </a:lstStyle>
          <a:p>
            <a:pPr>
              <a:defRPr/>
            </a:pPr>
            <a:endParaRPr lang="en-US"/>
          </a:p>
        </p:txBody>
      </p:sp>
      <p:sp>
        <p:nvSpPr>
          <p:cNvPr id="7171" name="Rectangle 3">
            <a:extLst>
              <a:ext uri="{FF2B5EF4-FFF2-40B4-BE49-F238E27FC236}">
                <a16:creationId xmlns:a16="http://schemas.microsoft.com/office/drawing/2014/main" id="{4037F137-A67D-4240-A689-A4F10E3949BE}"/>
              </a:ext>
            </a:extLst>
          </p:cNvPr>
          <p:cNvSpPr>
            <a:spLocks noGrp="1" noChangeArrowheads="1"/>
          </p:cNvSpPr>
          <p:nvPr>
            <p:ph type="dt" idx="1"/>
          </p:nvPr>
        </p:nvSpPr>
        <p:spPr bwMode="auto">
          <a:xfrm>
            <a:off x="4010025" y="0"/>
            <a:ext cx="3067050" cy="452438"/>
          </a:xfrm>
          <a:prstGeom prst="rect">
            <a:avLst/>
          </a:prstGeom>
          <a:noFill/>
          <a:ln>
            <a:noFill/>
          </a:ln>
          <a:effectLst/>
        </p:spPr>
        <p:txBody>
          <a:bodyPr vert="horz" wrap="square" lIns="93150" tIns="46576" rIns="93150" bIns="46576" numCol="1" anchor="t" anchorCtr="0" compatLnSpc="1">
            <a:prstTxWarp prst="textNoShape">
              <a:avLst/>
            </a:prstTxWarp>
          </a:bodyPr>
          <a:lstStyle>
            <a:lvl1pPr algn="r" eaLnBrk="1" hangingPunct="1">
              <a:defRPr sz="1200"/>
            </a:lvl1pPr>
          </a:lstStyle>
          <a:p>
            <a:pPr>
              <a:defRPr/>
            </a:pPr>
            <a:endParaRPr lang="en-US"/>
          </a:p>
        </p:txBody>
      </p:sp>
      <p:sp>
        <p:nvSpPr>
          <p:cNvPr id="3076" name="Rectangle 4">
            <a:extLst>
              <a:ext uri="{FF2B5EF4-FFF2-40B4-BE49-F238E27FC236}">
                <a16:creationId xmlns:a16="http://schemas.microsoft.com/office/drawing/2014/main" id="{48A3278A-F24F-4EB1-838F-816967182F33}"/>
              </a:ext>
            </a:extLst>
          </p:cNvPr>
          <p:cNvSpPr>
            <a:spLocks noGrp="1" noRot="1" noChangeAspect="1" noChangeArrowheads="1" noTextEdit="1"/>
          </p:cNvSpPr>
          <p:nvPr>
            <p:ph type="sldImg" idx="2"/>
          </p:nvPr>
        </p:nvSpPr>
        <p:spPr bwMode="auto">
          <a:xfrm>
            <a:off x="1274763" y="677863"/>
            <a:ext cx="4527550" cy="3395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938338B7-EF68-4608-84B3-DD193F01DE3A}"/>
              </a:ext>
            </a:extLst>
          </p:cNvPr>
          <p:cNvSpPr>
            <a:spLocks noGrp="1" noChangeArrowheads="1"/>
          </p:cNvSpPr>
          <p:nvPr>
            <p:ph type="body" sz="quarter" idx="3"/>
          </p:nvPr>
        </p:nvSpPr>
        <p:spPr bwMode="auto">
          <a:xfrm>
            <a:off x="944563" y="4300538"/>
            <a:ext cx="5187950" cy="4073525"/>
          </a:xfrm>
          <a:prstGeom prst="rect">
            <a:avLst/>
          </a:prstGeom>
          <a:noFill/>
          <a:ln>
            <a:noFill/>
          </a:ln>
          <a:effectLst/>
        </p:spPr>
        <p:txBody>
          <a:bodyPr vert="horz" wrap="square" lIns="93150" tIns="46576" rIns="93150" bIns="4657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a:extLst>
              <a:ext uri="{FF2B5EF4-FFF2-40B4-BE49-F238E27FC236}">
                <a16:creationId xmlns:a16="http://schemas.microsoft.com/office/drawing/2014/main" id="{4C4198F4-5EAD-4261-8F7B-77F14E29D1DA}"/>
              </a:ext>
            </a:extLst>
          </p:cNvPr>
          <p:cNvSpPr>
            <a:spLocks noGrp="1" noChangeArrowheads="1"/>
          </p:cNvSpPr>
          <p:nvPr>
            <p:ph type="ftr" sz="quarter" idx="4"/>
          </p:nvPr>
        </p:nvSpPr>
        <p:spPr bwMode="auto">
          <a:xfrm>
            <a:off x="0" y="8599488"/>
            <a:ext cx="3067050" cy="452437"/>
          </a:xfrm>
          <a:prstGeom prst="rect">
            <a:avLst/>
          </a:prstGeom>
          <a:noFill/>
          <a:ln>
            <a:noFill/>
          </a:ln>
          <a:effectLst/>
        </p:spPr>
        <p:txBody>
          <a:bodyPr vert="horz" wrap="square" lIns="93150" tIns="46576" rIns="93150" bIns="46576" numCol="1" anchor="b" anchorCtr="0" compatLnSpc="1">
            <a:prstTxWarp prst="textNoShape">
              <a:avLst/>
            </a:prstTxWarp>
          </a:bodyPr>
          <a:lstStyle>
            <a:lvl1pPr eaLnBrk="1" hangingPunct="1">
              <a:defRPr sz="1200"/>
            </a:lvl1pPr>
          </a:lstStyle>
          <a:p>
            <a:pPr>
              <a:defRPr/>
            </a:pPr>
            <a:endParaRPr lang="en-US"/>
          </a:p>
        </p:txBody>
      </p:sp>
      <p:sp>
        <p:nvSpPr>
          <p:cNvPr id="7175" name="Rectangle 7">
            <a:extLst>
              <a:ext uri="{FF2B5EF4-FFF2-40B4-BE49-F238E27FC236}">
                <a16:creationId xmlns:a16="http://schemas.microsoft.com/office/drawing/2014/main" id="{A93BA831-A25D-45E8-9572-A9DEA7852AE0}"/>
              </a:ext>
            </a:extLst>
          </p:cNvPr>
          <p:cNvSpPr>
            <a:spLocks noGrp="1" noChangeArrowheads="1"/>
          </p:cNvSpPr>
          <p:nvPr>
            <p:ph type="sldNum" sz="quarter" idx="5"/>
          </p:nvPr>
        </p:nvSpPr>
        <p:spPr bwMode="auto">
          <a:xfrm>
            <a:off x="4010025" y="8599488"/>
            <a:ext cx="3067050" cy="452437"/>
          </a:xfrm>
          <a:prstGeom prst="rect">
            <a:avLst/>
          </a:prstGeom>
          <a:noFill/>
          <a:ln>
            <a:noFill/>
          </a:ln>
          <a:effectLst/>
        </p:spPr>
        <p:txBody>
          <a:bodyPr vert="horz" wrap="square" lIns="93150" tIns="46576" rIns="93150" bIns="46576" numCol="1" anchor="b" anchorCtr="0" compatLnSpc="1">
            <a:prstTxWarp prst="textNoShape">
              <a:avLst/>
            </a:prstTxWarp>
          </a:bodyPr>
          <a:lstStyle>
            <a:lvl1pPr algn="r" eaLnBrk="1" hangingPunct="1">
              <a:defRPr sz="1200"/>
            </a:lvl1pPr>
          </a:lstStyle>
          <a:p>
            <a:pPr>
              <a:defRPr/>
            </a:pPr>
            <a:fld id="{70F67B3F-6EF6-4887-9908-80B4B9C673F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DD38A8B3-41DC-42EF-9B9B-1A430A1993D0}"/>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E2E4B260-120D-4D6F-84ED-9638395BA22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Welcome and thank you for joining us today.</a:t>
            </a:r>
          </a:p>
          <a:p>
            <a:endParaRPr lang="en-US" altLang="en-US"/>
          </a:p>
        </p:txBody>
      </p:sp>
      <p:sp>
        <p:nvSpPr>
          <p:cNvPr id="6148" name="Slide Number Placeholder 3">
            <a:extLst>
              <a:ext uri="{FF2B5EF4-FFF2-40B4-BE49-F238E27FC236}">
                <a16:creationId xmlns:a16="http://schemas.microsoft.com/office/drawing/2014/main" id="{A4A37D9F-985E-4093-8577-D30C31BFAC6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2C77C7B1-88AB-4A1E-A88C-289809FA778F}"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8B90D7DE-63C4-49E6-A5AF-0C15780037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08485F-F4D5-4DF4-8A95-BEDB3803F298}" type="slidenum">
              <a:rPr lang="en-US" altLang="en-US" smtClean="0"/>
              <a:pPr>
                <a:spcBef>
                  <a:spcPct val="0"/>
                </a:spcBef>
              </a:pPr>
              <a:t>10</a:t>
            </a:fld>
            <a:endParaRPr lang="en-US" altLang="en-US"/>
          </a:p>
        </p:txBody>
      </p:sp>
      <p:sp>
        <p:nvSpPr>
          <p:cNvPr id="18435" name="Rectangle 2">
            <a:extLst>
              <a:ext uri="{FF2B5EF4-FFF2-40B4-BE49-F238E27FC236}">
                <a16:creationId xmlns:a16="http://schemas.microsoft.com/office/drawing/2014/main" id="{5AFE87E2-11A9-4330-B902-7643676282C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7DD79F5E-25E0-4765-AF55-0C046F5222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For more information on what it means to be an All-American Road and why the Minnesota Great River Road earned this honor, visit the All-American Road page on our website, www.mnmississippiriver.com. There’s also a page where you can add your own All-American favorite place along the Minnesota Great River Road. </a:t>
            </a:r>
          </a:p>
        </p:txBody>
      </p:sp>
    </p:spTree>
    <p:extLst>
      <p:ext uri="{BB962C8B-B14F-4D97-AF65-F5344CB8AC3E}">
        <p14:creationId xmlns:p14="http://schemas.microsoft.com/office/powerpoint/2010/main" val="2233784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33B8A42E-445C-4252-9B1C-5CA3A1C9D2A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0FB70B-BB9B-406E-9530-AEAD9DB65AC3}" type="slidenum">
              <a:rPr lang="en-US" altLang="en-US" smtClean="0"/>
              <a:pPr>
                <a:spcBef>
                  <a:spcPct val="0"/>
                </a:spcBef>
              </a:pPr>
              <a:t>11</a:t>
            </a:fld>
            <a:endParaRPr lang="en-US" altLang="en-US"/>
          </a:p>
        </p:txBody>
      </p:sp>
      <p:sp>
        <p:nvSpPr>
          <p:cNvPr id="24579" name="Rectangle 2">
            <a:extLst>
              <a:ext uri="{FF2B5EF4-FFF2-40B4-BE49-F238E27FC236}">
                <a16:creationId xmlns:a16="http://schemas.microsoft.com/office/drawing/2014/main" id="{4C60E050-B0C9-472A-BB82-FA858AAC858A}"/>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7CFD6333-C69C-497E-B061-BF8BF5B456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work of the MN Mississippi River Parkway Commission and management of the Great River Road is guided by a Corridor Management Plan (or CMP for short). The full plan and supporting materials are available at www.mnmississippiriver.com under the About Us tab.</a:t>
            </a:r>
          </a:p>
          <a:p>
            <a:pPr eaLnBrk="1" hangingPunct="1"/>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1A726BC-6441-4665-9AA6-370EBF86DA67}"/>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B6BCB021-2135-4D7F-AC83-60F80B6109F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 CMP inventory of these signs revealed that prior to 2018 22 % of the wayfinding signs were missing and 32% needed repair or were incomplete. The route is generally only signed where you need to turn so any missing sign is an impediment to a successful byway experience. </a:t>
            </a:r>
          </a:p>
        </p:txBody>
      </p:sp>
      <p:sp>
        <p:nvSpPr>
          <p:cNvPr id="26628" name="Slide Number Placeholder 3">
            <a:extLst>
              <a:ext uri="{FF2B5EF4-FFF2-40B4-BE49-F238E27FC236}">
                <a16:creationId xmlns:a16="http://schemas.microsoft.com/office/drawing/2014/main" id="{B18C25B4-7E05-4D19-82D6-8B20185714F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D1E3A624-5881-4D07-8CC9-446FDF00B33F}" type="slidenum">
              <a:rPr lang="en-US" altLang="en-US" sz="1200" smtClean="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Minnesota Great River Road website, www.mnmississippiriver.com, includes information on things to see and do along the full 565 mile route.  Read slide.</a:t>
            </a:r>
          </a:p>
        </p:txBody>
      </p:sp>
      <p:sp>
        <p:nvSpPr>
          <p:cNvPr id="4" name="Slide Number Placeholder 3"/>
          <p:cNvSpPr>
            <a:spLocks noGrp="1"/>
          </p:cNvSpPr>
          <p:nvPr>
            <p:ph type="sldNum" sz="quarter" idx="5"/>
          </p:nvPr>
        </p:nvSpPr>
        <p:spPr/>
        <p:txBody>
          <a:bodyPr/>
          <a:lstStyle/>
          <a:p>
            <a:pPr>
              <a:defRPr/>
            </a:pPr>
            <a:fld id="{70F67B3F-6EF6-4887-9908-80B4B9C673F3}" type="slidenum">
              <a:rPr lang="en-US" altLang="en-US" smtClean="0"/>
              <a:pPr>
                <a:defRPr/>
              </a:pPr>
              <a:t>13</a:t>
            </a:fld>
            <a:endParaRPr lang="en-US" altLang="en-US"/>
          </a:p>
        </p:txBody>
      </p:sp>
    </p:spTree>
    <p:extLst>
      <p:ext uri="{BB962C8B-B14F-4D97-AF65-F5344CB8AC3E}">
        <p14:creationId xmlns:p14="http://schemas.microsoft.com/office/powerpoint/2010/main" val="6503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2E5EF355-508E-4173-A6EC-3D758EC3B7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D1E629-768B-4564-A902-B9CD7A0BDBCC}" type="slidenum">
              <a:rPr lang="en-US" altLang="en-US" smtClean="0"/>
              <a:pPr>
                <a:spcBef>
                  <a:spcPct val="0"/>
                </a:spcBef>
              </a:pPr>
              <a:t>14</a:t>
            </a:fld>
            <a:endParaRPr lang="en-US" altLang="en-US"/>
          </a:p>
        </p:txBody>
      </p:sp>
      <p:sp>
        <p:nvSpPr>
          <p:cNvPr id="29699" name="Rectangle 2">
            <a:extLst>
              <a:ext uri="{FF2B5EF4-FFF2-40B4-BE49-F238E27FC236}">
                <a16:creationId xmlns:a16="http://schemas.microsoft.com/office/drawing/2014/main" id="{9659F7E3-8140-4221-BDF2-D7B5FC92047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3DEB0CD8-24D2-4329-9208-20E6CA22DE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Plan Your Trip interactive mapping can be accessed at www.mnmississippiriver.com</a:t>
            </a:r>
          </a:p>
          <a:p>
            <a:pPr eaLnBrk="1" hangingPunct="1"/>
            <a:endParaRPr lang="en-US" altLang="en-US" dirty="0"/>
          </a:p>
          <a:p>
            <a:pPr eaLnBrk="1" hangingPunct="1"/>
            <a:r>
              <a:rPr lang="en-US" altLang="en-US" dirty="0"/>
              <a:t>To help travelers plan a trip to explore Minnesota’s Great River Road and while driving along it the Plan Your Trip interactive map provides potential and current byway explorers with the Great River Road and Mississippi River Trail alignments and over 700 traveler resources that express the natural, scenic, historic, recreational and natural qualities of Minnesota’s Mississippi River.  Discuss updates, additions and maintenance plan</a:t>
            </a:r>
          </a:p>
          <a:p>
            <a:pPr eaLnBrk="1" hangingPunct="1"/>
            <a:endParaRPr lang="en-US" altLang="en-US" dirty="0"/>
          </a:p>
          <a:p>
            <a:pPr eaLnBrk="1" hangingPunct="1"/>
            <a:r>
              <a:rPr lang="en-US" altLang="en-US" dirty="0"/>
              <a:t>In addition Minnesota Grown members, Amtrak stations, major airports, excursion ports and Minnesota’s 20 other scenic byways will provide travelers with travel options and plenty of reasons to visit again and again.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98941BD6-3EE5-469A-B854-30F6D8D684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4FABE9-CDE8-4EDA-9770-4C54B253F7E0}" type="slidenum">
              <a:rPr lang="en-US" altLang="en-US" smtClean="0"/>
              <a:pPr>
                <a:spcBef>
                  <a:spcPct val="0"/>
                </a:spcBef>
              </a:pPr>
              <a:t>15</a:t>
            </a:fld>
            <a:endParaRPr lang="en-US" altLang="en-US"/>
          </a:p>
        </p:txBody>
      </p:sp>
      <p:sp>
        <p:nvSpPr>
          <p:cNvPr id="31747" name="Rectangle 2">
            <a:extLst>
              <a:ext uri="{FF2B5EF4-FFF2-40B4-BE49-F238E27FC236}">
                <a16:creationId xmlns:a16="http://schemas.microsoft.com/office/drawing/2014/main" id="{C6D57793-E408-4FBC-8789-B99AEAA53A7B}"/>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57467B4B-4D15-4778-8CDB-80121F656D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Six regional travel guides are available online – telling the stories and highlighting special places of the six unique Minnesota Great River Road regions.  A travel guide to state parks along the GRR was developed for Drive the Great River Road Month last year…  Other specialized guides may be developed over time. </a:t>
            </a:r>
          </a:p>
          <a:p>
            <a:pPr eaLnBrk="1" hangingPunct="1"/>
            <a:endParaRPr lang="en-US" altLang="en-US"/>
          </a:p>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pPr>
              <a:defRPr/>
            </a:pPr>
            <a:fld id="{70F67B3F-6EF6-4887-9908-80B4B9C673F3}" type="slidenum">
              <a:rPr lang="en-US" altLang="en-US" smtClean="0"/>
              <a:pPr>
                <a:defRPr/>
              </a:pPr>
              <a:t>16</a:t>
            </a:fld>
            <a:endParaRPr lang="en-US" altLang="en-US"/>
          </a:p>
        </p:txBody>
      </p:sp>
    </p:spTree>
    <p:extLst>
      <p:ext uri="{BB962C8B-B14F-4D97-AF65-F5344CB8AC3E}">
        <p14:creationId xmlns:p14="http://schemas.microsoft.com/office/powerpoint/2010/main" val="2548898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E570B849-CDC4-4CD9-8160-4263E8C728A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F3BEDC-9049-4181-9896-F64A8F6348B2}" type="slidenum">
              <a:rPr lang="en-US" altLang="en-US" smtClean="0"/>
              <a:pPr>
                <a:spcBef>
                  <a:spcPct val="0"/>
                </a:spcBef>
              </a:pPr>
              <a:t>17</a:t>
            </a:fld>
            <a:endParaRPr lang="en-US" altLang="en-US"/>
          </a:p>
        </p:txBody>
      </p:sp>
      <p:sp>
        <p:nvSpPr>
          <p:cNvPr id="36867" name="Rectangle 2">
            <a:extLst>
              <a:ext uri="{FF2B5EF4-FFF2-40B4-BE49-F238E27FC236}">
                <a16:creationId xmlns:a16="http://schemas.microsoft.com/office/drawing/2014/main" id="{677826C9-7C23-405E-B294-50090A2BCC2F}"/>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8B1F3422-E85A-4041-96B9-D2E5398B5CA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We are reaching out to Great River Road Interpretive Centers now, and will be inviting Community Tourism Offices to Ambassador Sessions in 2022. Details about the program are under the “About Us” tab at www.mnmississippiriver.com. </a:t>
            </a:r>
          </a:p>
          <a:p>
            <a:pPr eaLnBrk="1" hangingPunct="1"/>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10CC3A70-1BF2-49ED-9964-897F37696A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931A65-F59F-4FA3-BA85-226E25041637}" type="slidenum">
              <a:rPr lang="en-US" altLang="en-US" smtClean="0"/>
              <a:pPr>
                <a:spcBef>
                  <a:spcPct val="0"/>
                </a:spcBef>
              </a:pPr>
              <a:t>18</a:t>
            </a:fld>
            <a:endParaRPr lang="en-US" altLang="en-US"/>
          </a:p>
        </p:txBody>
      </p:sp>
      <p:sp>
        <p:nvSpPr>
          <p:cNvPr id="38915" name="Rectangle 2">
            <a:extLst>
              <a:ext uri="{FF2B5EF4-FFF2-40B4-BE49-F238E27FC236}">
                <a16:creationId xmlns:a16="http://schemas.microsoft.com/office/drawing/2014/main" id="{E57D0B3D-28DA-4667-8682-277211F09B68}"/>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4710069D-6909-4E03-BB34-4C2F6B90B8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Minnesota Mississippi River Parkway Commission holds regular business meetings quarterly. Dates for 2022 have not yet been set but information on all meetings is available at the website shown on this slide. Contact Chris if there is information you’d like shared at a Commission meeting.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A3AF98C-E7E3-4327-863F-DB1885B0D1F7}"/>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05D35FAD-7522-49A0-BB1A-B088CD94343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Read slide.  Our Regional Commissioners play a very important role on the MN-MRPC. </a:t>
            </a:r>
          </a:p>
        </p:txBody>
      </p:sp>
      <p:sp>
        <p:nvSpPr>
          <p:cNvPr id="40964" name="Slide Number Placeholder 3">
            <a:extLst>
              <a:ext uri="{FF2B5EF4-FFF2-40B4-BE49-F238E27FC236}">
                <a16:creationId xmlns:a16="http://schemas.microsoft.com/office/drawing/2014/main" id="{7D97DCE9-74C7-47F4-A575-FF1646E01C5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74AF3B71-7535-4C98-8B5D-B0AF2B3510C2}" type="slidenum">
              <a:rPr lang="en-US" altLang="en-US" sz="1200" smtClean="0"/>
              <a:pPr/>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6DA9CD4E-53E2-4D62-8F2E-80F30216B4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18ADFE-DF4F-4119-8F1B-C0D483FB8EBD}" type="slidenum">
              <a:rPr lang="en-US" altLang="en-US" smtClean="0"/>
              <a:pPr>
                <a:spcBef>
                  <a:spcPct val="0"/>
                </a:spcBef>
              </a:pPr>
              <a:t>2</a:t>
            </a:fld>
            <a:endParaRPr lang="en-US" altLang="en-US"/>
          </a:p>
        </p:txBody>
      </p:sp>
      <p:sp>
        <p:nvSpPr>
          <p:cNvPr id="8195" name="Rectangle 2">
            <a:extLst>
              <a:ext uri="{FF2B5EF4-FFF2-40B4-BE49-F238E27FC236}">
                <a16:creationId xmlns:a16="http://schemas.microsoft.com/office/drawing/2014/main" id="{940DD88F-220B-4A8A-B3DE-9F74763135C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D3F2D205-91C2-40E7-8A54-10BC8D5A53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 quick review of today’s meeting agenda: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6AF39391-B2FF-4D2C-B04B-AB9DFD30BEB1}"/>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D2E351FD-C642-448C-86BD-CB68662432E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Our candidates will say a few words about their current work or interests they will apply to the role of  Commissioner.</a:t>
            </a:r>
          </a:p>
        </p:txBody>
      </p:sp>
      <p:sp>
        <p:nvSpPr>
          <p:cNvPr id="43012" name="Slide Number Placeholder 3">
            <a:extLst>
              <a:ext uri="{FF2B5EF4-FFF2-40B4-BE49-F238E27FC236}">
                <a16:creationId xmlns:a16="http://schemas.microsoft.com/office/drawing/2014/main" id="{01D7FEFE-623C-428A-87EE-23D74BA0D6B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6CF31ED6-5F7E-49C2-B380-C46E45C5B80C}" type="slidenum">
              <a:rPr lang="en-US" altLang="en-US" sz="1200" smtClean="0"/>
              <a:pPr/>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EA8E6B2-8B17-4697-BAB3-73600426737C}"/>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B3FCE573-892C-4F96-9E35-3AD4A3F8355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Thank you for letting us share the work we have accomplished and that which we intend to do.  The best part of these meetings though is when we get to learn about your work.  Please share a bit about what you are working on, ideas and input on how we can improve our efforts, any questions we can answer for you and also, if you anticipate requesting letters of support or involvement from the MN-MRPC.</a:t>
            </a:r>
          </a:p>
        </p:txBody>
      </p:sp>
      <p:sp>
        <p:nvSpPr>
          <p:cNvPr id="45060" name="Slide Number Placeholder 3">
            <a:extLst>
              <a:ext uri="{FF2B5EF4-FFF2-40B4-BE49-F238E27FC236}">
                <a16:creationId xmlns:a16="http://schemas.microsoft.com/office/drawing/2014/main" id="{76A52F57-995F-44F4-9794-A135E8AF2FE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5F9D1134-0AAE-4810-BAFD-CF3D3FA1847F}" type="slidenum">
              <a:rPr lang="en-US" altLang="en-US" sz="1200" smtClean="0"/>
              <a:pPr/>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13F9A021-2DE6-4E01-A02C-D41DAAFB05B6}"/>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F2F3A957-959D-4BB1-BC9E-CEDDE7C40AA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Thanks to each of you for your time today, for your great questions and suggestions.  Congratulations and thank you to (today’s elected Regional Member) for making the commitment to serve on the Commission!  </a:t>
            </a:r>
          </a:p>
        </p:txBody>
      </p:sp>
      <p:sp>
        <p:nvSpPr>
          <p:cNvPr id="47108" name="Slide Number Placeholder 3">
            <a:extLst>
              <a:ext uri="{FF2B5EF4-FFF2-40B4-BE49-F238E27FC236}">
                <a16:creationId xmlns:a16="http://schemas.microsoft.com/office/drawing/2014/main" id="{C0A77B1C-CF0D-4BA5-89FE-FAB01D05EE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05E60D75-5A3A-4691-AE1A-86CF1351F53A}" type="slidenum">
              <a:rPr lang="en-US" altLang="en-US" sz="1200" smtClean="0"/>
              <a:pPr/>
              <a:t>22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A1ABDDE7-1472-4ABA-87B6-FCB9AB62DC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FD6A50-1526-4D65-9D05-B6BE7FFDA0C2}" type="slidenum">
              <a:rPr lang="en-US" altLang="en-US" smtClean="0"/>
              <a:pPr>
                <a:spcBef>
                  <a:spcPct val="0"/>
                </a:spcBef>
              </a:pPr>
              <a:t>3</a:t>
            </a:fld>
            <a:endParaRPr lang="en-US" altLang="en-US"/>
          </a:p>
        </p:txBody>
      </p:sp>
      <p:sp>
        <p:nvSpPr>
          <p:cNvPr id="10243" name="Rectangle 2">
            <a:extLst>
              <a:ext uri="{FF2B5EF4-FFF2-40B4-BE49-F238E27FC236}">
                <a16:creationId xmlns:a16="http://schemas.microsoft.com/office/drawing/2014/main" id="{F69EAFEA-FBEA-4303-8A15-515E380BA9CF}"/>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6AE23CCA-FDFF-440D-A25F-9280BAD4DA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Before we get into the updates and election, we would like ask everyone to introduce themselves by name, which organization or company you represent, and how you or your organization relates to the Mississippi River.  </a:t>
            </a:r>
          </a:p>
          <a:p>
            <a:pPr eaLnBrk="1" hangingPunct="1"/>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D4A726C-6F4E-4B15-B38E-FA214E87A33B}"/>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E4FF1CD2-9081-44F6-AD88-1DBC4F9AAF9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If you are not familiar with the scope and subject of work provided by the Minnesota Mississippi River Parkway Commission our mission provides a summary.  In general for these Regional meetings the Commission invites those who have similar objectives, including many with whom we have worked with.</a:t>
            </a:r>
          </a:p>
        </p:txBody>
      </p:sp>
      <p:sp>
        <p:nvSpPr>
          <p:cNvPr id="12292" name="Slide Number Placeholder 3">
            <a:extLst>
              <a:ext uri="{FF2B5EF4-FFF2-40B4-BE49-F238E27FC236}">
                <a16:creationId xmlns:a16="http://schemas.microsoft.com/office/drawing/2014/main" id="{E7ABB05A-02E2-4360-B85A-7DA110A0DA5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E3EDBE67-195F-4F07-8809-0C721E223838}" type="slidenum">
              <a:rPr lang="en-US" altLang="en-US" sz="1200" smtClean="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6A3B6693-4C72-48F5-B087-01C8985539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C7F28F-3D32-40C1-996E-284C85BE440C}" type="slidenum">
              <a:rPr lang="en-US" altLang="en-US" smtClean="0"/>
              <a:pPr>
                <a:spcBef>
                  <a:spcPct val="0"/>
                </a:spcBef>
              </a:pPr>
              <a:t>5</a:t>
            </a:fld>
            <a:endParaRPr lang="en-US" altLang="en-US"/>
          </a:p>
        </p:txBody>
      </p:sp>
      <p:sp>
        <p:nvSpPr>
          <p:cNvPr id="14339" name="Rectangle 2">
            <a:extLst>
              <a:ext uri="{FF2B5EF4-FFF2-40B4-BE49-F238E27FC236}">
                <a16:creationId xmlns:a16="http://schemas.microsoft.com/office/drawing/2014/main" id="{474CFE6F-B5E1-493A-BBF0-CEFE21D060CB}"/>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580A89C2-2738-4F6C-9808-C9DD727B22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Read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59171F69-63A6-48F2-A7AC-9077161FA0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9E5B5A-7692-415F-8AFF-91B681AB1260}" type="slidenum">
              <a:rPr lang="en-US" altLang="en-US" smtClean="0"/>
              <a:pPr>
                <a:spcBef>
                  <a:spcPct val="0"/>
                </a:spcBef>
              </a:pPr>
              <a:t>6</a:t>
            </a:fld>
            <a:endParaRPr lang="en-US" altLang="en-US"/>
          </a:p>
        </p:txBody>
      </p:sp>
      <p:sp>
        <p:nvSpPr>
          <p:cNvPr id="16387" name="Rectangle 2">
            <a:extLst>
              <a:ext uri="{FF2B5EF4-FFF2-40B4-BE49-F238E27FC236}">
                <a16:creationId xmlns:a16="http://schemas.microsoft.com/office/drawing/2014/main" id="{552C9D88-70C7-4E00-ACED-35AEBF07D8B3}"/>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B99E8D4C-18E2-4870-A479-0645C8F874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ten state Mississippi River Parkway Commission coordinates plans, projects and promotions that benefit all ten states. Read examples above.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E165A98A-D482-4530-9D95-FFB00B752D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3BD544-4B20-436E-8498-B2C7B367C44D}" type="slidenum">
              <a:rPr lang="en-US" altLang="en-US" smtClean="0"/>
              <a:pPr>
                <a:spcBef>
                  <a:spcPct val="0"/>
                </a:spcBef>
              </a:pPr>
              <a:t>7</a:t>
            </a:fld>
            <a:endParaRPr lang="en-US" altLang="en-US"/>
          </a:p>
        </p:txBody>
      </p:sp>
      <p:sp>
        <p:nvSpPr>
          <p:cNvPr id="28675" name="Rectangle 2">
            <a:extLst>
              <a:ext uri="{FF2B5EF4-FFF2-40B4-BE49-F238E27FC236}">
                <a16:creationId xmlns:a16="http://schemas.microsoft.com/office/drawing/2014/main" id="{56292338-1F03-4A97-89BD-2B52ED39E5F2}"/>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A550433A-1260-433B-B715-4C7E88DF1D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Telling the river’s stories is a big part of byway management.  Minnesota has 13 of 90 Great River Road 10-state interpretive centers - Itasca State Park’s Jacob Brower Center, Forest History Center, Itasca County Historical Society, Charles Lindbergh House and Museum, Oliver Kelley Farm, Mill City Museum, Historic Fort Snelling, MN History Center, Science Museum of MN, NPS Visitor Center, National Eagle Center, Minnesota Marine Art Museum, and Winona County History Center.</a:t>
            </a:r>
          </a:p>
          <a:p>
            <a:pPr algn="l"/>
            <a:endParaRPr lang="en-US" altLang="en-US" dirty="0"/>
          </a:p>
          <a:p>
            <a:pPr eaLnBrk="1" hangingPunct="1"/>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E1840D9D-CA56-4129-AB71-2DDF2FA3C84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99D46D-DC68-48C1-A832-BF2ECA3E1C6E}" type="slidenum">
              <a:rPr lang="en-US" altLang="en-US" smtClean="0"/>
              <a:pPr>
                <a:spcBef>
                  <a:spcPct val="0"/>
                </a:spcBef>
              </a:pPr>
              <a:t>8</a:t>
            </a:fld>
            <a:endParaRPr lang="en-US" altLang="en-US"/>
          </a:p>
        </p:txBody>
      </p:sp>
      <p:sp>
        <p:nvSpPr>
          <p:cNvPr id="22531" name="Rectangle 2">
            <a:extLst>
              <a:ext uri="{FF2B5EF4-FFF2-40B4-BE49-F238E27FC236}">
                <a16:creationId xmlns:a16="http://schemas.microsoft.com/office/drawing/2014/main" id="{605436A0-67F3-4F11-9031-BAC56F16347C}"/>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781BDCCC-4757-4331-ABDD-3422F75BB1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From the source of the Mississippi River in Lake Itasca to the soaring bluffs along Minnesota’s South Shore, Minnesota’s Great River Road spans 565 miles, offering six destination areas that highlight 20 counties, 43 communities, and three tribes.</a:t>
            </a:r>
          </a:p>
          <a:p>
            <a:pPr eaLnBrk="1" hangingPunct="1"/>
            <a:endParaRPr lang="en-US" altLang="en-US" dirty="0"/>
          </a:p>
          <a:p>
            <a:pPr eaLnBrk="1" hangingPunct="1"/>
            <a:r>
              <a:rPr lang="en-US" altLang="en-US" dirty="0"/>
              <a:t>The Great River Road celebrates and provides access to some of our state’s iconic archaeological, cultural, historic, natural, recreational and scenic attractions.  The Mississippi River Trail, Minnesota’s first State Scenic Bikeway under the Commissioner of Transportation, is primarily located on Great River Road shoulders, but includes off-road trails near the river where available.</a:t>
            </a:r>
          </a:p>
          <a:p>
            <a:pPr eaLnBrk="1" hangingPunct="1"/>
            <a:endParaRPr lang="en-US" altLang="en-US" dirty="0"/>
          </a:p>
          <a:p>
            <a:pPr eaLnBrk="1" hangingPunct="1"/>
            <a:r>
              <a:rPr lang="en-US" altLang="en-US" dirty="0"/>
              <a:t>This All-American Road is managed under state statute by MnDOT in partnership with the Minnesota Mississippi River Parkway Commission. The Commission includes 2 House and 2 Senate members, the Department of Transportation, Natural Resources and Agriculture, Explore Minnesota Tourism and the Minnesota Historical Society, as well as 5 regional citizen members and one at large member, plus the Mississippi National River and Recreation Area unit of the National Park Service.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8B90D7DE-63C4-49E6-A5AF-0C15780037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08485F-F4D5-4DF4-8A95-BEDB3803F298}" type="slidenum">
              <a:rPr lang="en-US" altLang="en-US" smtClean="0"/>
              <a:pPr>
                <a:spcBef>
                  <a:spcPct val="0"/>
                </a:spcBef>
              </a:pPr>
              <a:t>9</a:t>
            </a:fld>
            <a:endParaRPr lang="en-US" altLang="en-US"/>
          </a:p>
        </p:txBody>
      </p:sp>
      <p:sp>
        <p:nvSpPr>
          <p:cNvPr id="18435" name="Rectangle 2">
            <a:extLst>
              <a:ext uri="{FF2B5EF4-FFF2-40B4-BE49-F238E27FC236}">
                <a16:creationId xmlns:a16="http://schemas.microsoft.com/office/drawing/2014/main" id="{5AFE87E2-11A9-4330-B902-7643676282C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7DD79F5E-25E0-4765-AF55-0C046F5222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Read slide.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2.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6EDD15-631C-4794-BF67-29F46A5E54DD}"/>
              </a:ext>
            </a:extLst>
          </p:cNvPr>
          <p:cNvSpPr>
            <a:spLocks noChangeArrowheads="1"/>
          </p:cNvSpPr>
          <p:nvPr userDrawn="1"/>
        </p:nvSpPr>
        <p:spPr bwMode="auto">
          <a:xfrm>
            <a:off x="0" y="0"/>
            <a:ext cx="9144000" cy="182563"/>
          </a:xfrm>
          <a:prstGeom prst="rect">
            <a:avLst/>
          </a:prstGeom>
          <a:gradFill rotWithShape="0">
            <a:gsLst>
              <a:gs pos="0">
                <a:schemeClr val="accent1">
                  <a:gamma/>
                  <a:shade val="46275"/>
                  <a:invGamma/>
                </a:schemeClr>
              </a:gs>
              <a:gs pos="100000">
                <a:schemeClr val="accent1"/>
              </a:gs>
            </a:gsLst>
            <a:lin ang="5400000" scaled="1"/>
          </a:gradFill>
          <a:ln>
            <a:noFill/>
          </a:ln>
          <a:effectLst>
            <a:outerShdw dist="35921" dir="2700000" algn="ctr" rotWithShape="0">
              <a:schemeClr val="bg2"/>
            </a:outerShdw>
          </a:effectLst>
        </p:spPr>
        <p:txBody>
          <a:bodyPr wrap="none" anchor="ctr"/>
          <a:lstStyle/>
          <a:p>
            <a:pPr eaLnBrk="1" hangingPunct="1">
              <a:defRPr/>
            </a:pPr>
            <a:endParaRPr lang="en-US"/>
          </a:p>
        </p:txBody>
      </p:sp>
      <p:sp>
        <p:nvSpPr>
          <p:cNvPr id="5" name="Rectangle 4">
            <a:extLst>
              <a:ext uri="{FF2B5EF4-FFF2-40B4-BE49-F238E27FC236}">
                <a16:creationId xmlns:a16="http://schemas.microsoft.com/office/drawing/2014/main" id="{6E730902-E21A-4950-80D7-7D7C2CD7314B}"/>
              </a:ext>
            </a:extLst>
          </p:cNvPr>
          <p:cNvSpPr>
            <a:spLocks noChangeArrowheads="1"/>
          </p:cNvSpPr>
          <p:nvPr userDrawn="1"/>
        </p:nvSpPr>
        <p:spPr bwMode="auto">
          <a:xfrm>
            <a:off x="0" y="6680200"/>
            <a:ext cx="9144000" cy="182563"/>
          </a:xfrm>
          <a:prstGeom prst="rect">
            <a:avLst/>
          </a:prstGeom>
          <a:gradFill rotWithShape="0">
            <a:gsLst>
              <a:gs pos="0">
                <a:schemeClr val="accent1"/>
              </a:gs>
              <a:gs pos="100000">
                <a:schemeClr val="accent1">
                  <a:gamma/>
                  <a:shade val="46275"/>
                  <a:invGamma/>
                </a:schemeClr>
              </a:gs>
            </a:gsLst>
            <a:lin ang="5400000" scaled="1"/>
          </a:gradFill>
          <a:ln>
            <a:noFill/>
          </a:ln>
          <a:effectLst/>
        </p:spPr>
        <p:txBody>
          <a:bodyPr wrap="none" anchor="ctr"/>
          <a:lstStyle/>
          <a:p>
            <a:pPr eaLnBrk="1" hangingPunct="1">
              <a:defRPr/>
            </a:pPr>
            <a:endParaRPr lang="en-US"/>
          </a:p>
        </p:txBody>
      </p:sp>
      <p:graphicFrame>
        <p:nvGraphicFramePr>
          <p:cNvPr id="6" name="Object 9">
            <a:extLst>
              <a:ext uri="{FF2B5EF4-FFF2-40B4-BE49-F238E27FC236}">
                <a16:creationId xmlns:a16="http://schemas.microsoft.com/office/drawing/2014/main" id="{D4BFDEA7-81F0-4E58-8407-D255F2252FF9}"/>
              </a:ext>
            </a:extLst>
          </p:cNvPr>
          <p:cNvGraphicFramePr>
            <a:graphicFrameLocks noChangeAspect="1"/>
          </p:cNvGraphicFramePr>
          <p:nvPr userDrawn="1"/>
        </p:nvGraphicFramePr>
        <p:xfrm>
          <a:off x="2133600" y="1395413"/>
          <a:ext cx="5105400" cy="5068887"/>
        </p:xfrm>
        <a:graphic>
          <a:graphicData uri="http://schemas.openxmlformats.org/presentationml/2006/ole">
            <mc:AlternateContent xmlns:mc="http://schemas.openxmlformats.org/markup-compatibility/2006">
              <mc:Choice xmlns:v="urn:schemas-microsoft-com:vml" Requires="v">
                <p:oleObj name="Bitmap Image" r:id="rId2" imgW="0" imgH="0" progId="Paint.Picture">
                  <p:embed/>
                </p:oleObj>
              </mc:Choice>
              <mc:Fallback>
                <p:oleObj name="Bitmap Image" r:id="rId2" imgW="0" imgH="0" progId="Paint.Picture">
                  <p:embed/>
                  <p:pic>
                    <p:nvPicPr>
                      <p:cNvPr id="2052" name="Object 9">
                        <a:extLst>
                          <a:ext uri="{FF2B5EF4-FFF2-40B4-BE49-F238E27FC236}">
                            <a16:creationId xmlns:a16="http://schemas.microsoft.com/office/drawing/2014/main" id="{0E9BB9B6-6B87-42A5-8B7A-C9F46F6B4671}"/>
                          </a:ext>
                        </a:extLst>
                      </p:cNvPr>
                      <p:cNvPicPr>
                        <a:picLocks noChangeAspect="1" noChangeArrowheads="1"/>
                      </p:cNvPicPr>
                      <p:nvPr/>
                    </p:nvPicPr>
                    <p:blipFill>
                      <a:blip r:embed="rId3">
                        <a:clrChange>
                          <a:clrFrom>
                            <a:srgbClr val="FFFFFF"/>
                          </a:clrFrom>
                          <a:clrTo>
                            <a:srgbClr val="FFFFFF">
                              <a:alpha val="0"/>
                            </a:srgbClr>
                          </a:clrTo>
                        </a:clrChange>
                        <a:lum bright="78000" contrast="-84000"/>
                        <a:extLst>
                          <a:ext uri="{28A0092B-C50C-407E-A947-70E740481C1C}">
                            <a14:useLocalDpi xmlns:a14="http://schemas.microsoft.com/office/drawing/2010/main" val="0"/>
                          </a:ext>
                        </a:extLst>
                      </a:blip>
                      <a:srcRect/>
                      <a:stretch>
                        <a:fillRect/>
                      </a:stretch>
                    </p:blipFill>
                    <p:spPr bwMode="auto">
                      <a:xfrm>
                        <a:off x="2133600" y="1395413"/>
                        <a:ext cx="5105400"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7" name="Rectangle 4">
            <a:extLst>
              <a:ext uri="{FF2B5EF4-FFF2-40B4-BE49-F238E27FC236}">
                <a16:creationId xmlns:a16="http://schemas.microsoft.com/office/drawing/2014/main" id="{17D90E16-2086-4157-965B-5E265388C56E}"/>
              </a:ext>
            </a:extLst>
          </p:cNvPr>
          <p:cNvSpPr>
            <a:spLocks noGrp="1" noChangeArrowheads="1"/>
          </p:cNvSpPr>
          <p:nvPr>
            <p:ph type="dt" sz="half" idx="10"/>
          </p:nvPr>
        </p:nvSpPr>
        <p:spPr/>
        <p:txBody>
          <a:bodyPr/>
          <a:lstStyle>
            <a:lvl1pPr>
              <a:defRPr/>
            </a:lvl1pPr>
          </a:lstStyle>
          <a:p>
            <a:pPr>
              <a:defRPr/>
            </a:pPr>
            <a:fld id="{8FF4219A-1C3D-47A7-89ED-AD247AD4D345}" type="datetime1">
              <a:rPr lang="en-US"/>
              <a:pPr>
                <a:defRPr/>
              </a:pPr>
              <a:t>11/23/2021</a:t>
            </a:fld>
            <a:endParaRPr lang="en-US"/>
          </a:p>
        </p:txBody>
      </p:sp>
      <p:sp>
        <p:nvSpPr>
          <p:cNvPr id="8" name="Rectangle 5">
            <a:extLst>
              <a:ext uri="{FF2B5EF4-FFF2-40B4-BE49-F238E27FC236}">
                <a16:creationId xmlns:a16="http://schemas.microsoft.com/office/drawing/2014/main" id="{6340F995-2AAC-4281-82F9-544F367B6C5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67C663D-22B3-4AD6-BA20-7D8F5841FDDE}"/>
              </a:ext>
            </a:extLst>
          </p:cNvPr>
          <p:cNvSpPr>
            <a:spLocks noGrp="1" noChangeArrowheads="1"/>
          </p:cNvSpPr>
          <p:nvPr>
            <p:ph type="sldNum" sz="quarter" idx="12"/>
          </p:nvPr>
        </p:nvSpPr>
        <p:spPr/>
        <p:txBody>
          <a:bodyPr/>
          <a:lstStyle>
            <a:lvl1pPr>
              <a:defRPr/>
            </a:lvl1pPr>
          </a:lstStyle>
          <a:p>
            <a:pPr>
              <a:defRPr/>
            </a:pPr>
            <a:fld id="{522073D3-D882-4615-9F77-FEAA569082FC}" type="slidenum">
              <a:rPr lang="en-US" altLang="en-US"/>
              <a:pPr>
                <a:defRPr/>
              </a:pPr>
              <a:t>‹#›</a:t>
            </a:fld>
            <a:endParaRPr lang="en-US" altLang="en-US"/>
          </a:p>
        </p:txBody>
      </p:sp>
    </p:spTree>
    <p:extLst>
      <p:ext uri="{BB962C8B-B14F-4D97-AF65-F5344CB8AC3E}">
        <p14:creationId xmlns:p14="http://schemas.microsoft.com/office/powerpoint/2010/main" val="4042794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DC22F1-A729-4CE2-8446-6D9657716830}"/>
              </a:ext>
            </a:extLst>
          </p:cNvPr>
          <p:cNvSpPr>
            <a:spLocks noGrp="1" noChangeArrowheads="1"/>
          </p:cNvSpPr>
          <p:nvPr>
            <p:ph type="dt" sz="half" idx="10"/>
          </p:nvPr>
        </p:nvSpPr>
        <p:spPr>
          <a:ln/>
        </p:spPr>
        <p:txBody>
          <a:bodyPr/>
          <a:lstStyle>
            <a:lvl1pPr>
              <a:defRPr/>
            </a:lvl1pPr>
          </a:lstStyle>
          <a:p>
            <a:pPr>
              <a:defRPr/>
            </a:pPr>
            <a:fld id="{DEDF32B4-375D-4DF2-93F1-56FAFC3E502E}" type="datetime1">
              <a:rPr lang="en-US"/>
              <a:pPr>
                <a:defRPr/>
              </a:pPr>
              <a:t>11/23/2021</a:t>
            </a:fld>
            <a:endParaRPr lang="en-US"/>
          </a:p>
        </p:txBody>
      </p:sp>
      <p:sp>
        <p:nvSpPr>
          <p:cNvPr id="5" name="Rectangle 5">
            <a:extLst>
              <a:ext uri="{FF2B5EF4-FFF2-40B4-BE49-F238E27FC236}">
                <a16:creationId xmlns:a16="http://schemas.microsoft.com/office/drawing/2014/main" id="{199690FA-CC30-4CED-BFE1-D596C4464E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446E32-F068-4485-A474-C80079A5D1F8}"/>
              </a:ext>
            </a:extLst>
          </p:cNvPr>
          <p:cNvSpPr>
            <a:spLocks noGrp="1" noChangeArrowheads="1"/>
          </p:cNvSpPr>
          <p:nvPr>
            <p:ph type="sldNum" sz="quarter" idx="12"/>
          </p:nvPr>
        </p:nvSpPr>
        <p:spPr>
          <a:ln/>
        </p:spPr>
        <p:txBody>
          <a:bodyPr/>
          <a:lstStyle>
            <a:lvl1pPr>
              <a:defRPr/>
            </a:lvl1pPr>
          </a:lstStyle>
          <a:p>
            <a:pPr>
              <a:defRPr/>
            </a:pPr>
            <a:fld id="{06DD39A9-0270-48FD-B36F-FCC291BAF292}" type="slidenum">
              <a:rPr lang="en-US" altLang="en-US"/>
              <a:pPr>
                <a:defRPr/>
              </a:pPr>
              <a:t>‹#›</a:t>
            </a:fld>
            <a:endParaRPr lang="en-US" altLang="en-US"/>
          </a:p>
        </p:txBody>
      </p:sp>
    </p:spTree>
    <p:extLst>
      <p:ext uri="{BB962C8B-B14F-4D97-AF65-F5344CB8AC3E}">
        <p14:creationId xmlns:p14="http://schemas.microsoft.com/office/powerpoint/2010/main" val="608047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1DFDD0-C3F1-4FCF-9489-F9C622FFF15B}"/>
              </a:ext>
            </a:extLst>
          </p:cNvPr>
          <p:cNvSpPr>
            <a:spLocks noGrp="1" noChangeArrowheads="1"/>
          </p:cNvSpPr>
          <p:nvPr>
            <p:ph type="dt" sz="half" idx="10"/>
          </p:nvPr>
        </p:nvSpPr>
        <p:spPr>
          <a:ln/>
        </p:spPr>
        <p:txBody>
          <a:bodyPr/>
          <a:lstStyle>
            <a:lvl1pPr>
              <a:defRPr/>
            </a:lvl1pPr>
          </a:lstStyle>
          <a:p>
            <a:pPr>
              <a:defRPr/>
            </a:pPr>
            <a:fld id="{60633212-5FB4-4AE6-8ECC-1A9AE996CFB9}" type="datetime1">
              <a:rPr lang="en-US"/>
              <a:pPr>
                <a:defRPr/>
              </a:pPr>
              <a:t>11/23/2021</a:t>
            </a:fld>
            <a:endParaRPr lang="en-US"/>
          </a:p>
        </p:txBody>
      </p:sp>
      <p:sp>
        <p:nvSpPr>
          <p:cNvPr id="5" name="Rectangle 5">
            <a:extLst>
              <a:ext uri="{FF2B5EF4-FFF2-40B4-BE49-F238E27FC236}">
                <a16:creationId xmlns:a16="http://schemas.microsoft.com/office/drawing/2014/main" id="{3D4B643C-2169-4EEE-8BC7-9BFFDC93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25EF24-1C57-4A82-B04B-16DA723B25E5}"/>
              </a:ext>
            </a:extLst>
          </p:cNvPr>
          <p:cNvSpPr>
            <a:spLocks noGrp="1" noChangeArrowheads="1"/>
          </p:cNvSpPr>
          <p:nvPr>
            <p:ph type="sldNum" sz="quarter" idx="12"/>
          </p:nvPr>
        </p:nvSpPr>
        <p:spPr>
          <a:ln/>
        </p:spPr>
        <p:txBody>
          <a:bodyPr/>
          <a:lstStyle>
            <a:lvl1pPr>
              <a:defRPr/>
            </a:lvl1pPr>
          </a:lstStyle>
          <a:p>
            <a:pPr>
              <a:defRPr/>
            </a:pPr>
            <a:fld id="{6B360530-3446-4152-AB93-5CC81ED7D4B4}" type="slidenum">
              <a:rPr lang="en-US" altLang="en-US"/>
              <a:pPr>
                <a:defRPr/>
              </a:pPr>
              <a:t>‹#›</a:t>
            </a:fld>
            <a:endParaRPr lang="en-US" altLang="en-US"/>
          </a:p>
        </p:txBody>
      </p:sp>
    </p:spTree>
    <p:extLst>
      <p:ext uri="{BB962C8B-B14F-4D97-AF65-F5344CB8AC3E}">
        <p14:creationId xmlns:p14="http://schemas.microsoft.com/office/powerpoint/2010/main" val="219848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E9114E9-8715-43EA-9E8E-0DCBCF4ABAE8}"/>
              </a:ext>
            </a:extLst>
          </p:cNvPr>
          <p:cNvSpPr>
            <a:spLocks noGrp="1" noChangeArrowheads="1"/>
          </p:cNvSpPr>
          <p:nvPr>
            <p:ph type="dt" sz="half" idx="10"/>
          </p:nvPr>
        </p:nvSpPr>
        <p:spPr>
          <a:ln/>
        </p:spPr>
        <p:txBody>
          <a:bodyPr/>
          <a:lstStyle>
            <a:lvl1pPr>
              <a:defRPr/>
            </a:lvl1pPr>
          </a:lstStyle>
          <a:p>
            <a:pPr>
              <a:defRPr/>
            </a:pPr>
            <a:fld id="{0EEB62E9-36B3-4F79-B95A-79CE6DB8B26C}" type="datetime1">
              <a:rPr lang="en-US"/>
              <a:pPr>
                <a:defRPr/>
              </a:pPr>
              <a:t>11/23/2021</a:t>
            </a:fld>
            <a:endParaRPr lang="en-US"/>
          </a:p>
        </p:txBody>
      </p:sp>
      <p:sp>
        <p:nvSpPr>
          <p:cNvPr id="5" name="Rectangle 5">
            <a:extLst>
              <a:ext uri="{FF2B5EF4-FFF2-40B4-BE49-F238E27FC236}">
                <a16:creationId xmlns:a16="http://schemas.microsoft.com/office/drawing/2014/main" id="{4AA37635-7A7C-4938-A605-0250D65E8F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88139F-B61D-43EE-AE37-427BD858425B}"/>
              </a:ext>
            </a:extLst>
          </p:cNvPr>
          <p:cNvSpPr>
            <a:spLocks noGrp="1" noChangeArrowheads="1"/>
          </p:cNvSpPr>
          <p:nvPr>
            <p:ph type="sldNum" sz="quarter" idx="12"/>
          </p:nvPr>
        </p:nvSpPr>
        <p:spPr>
          <a:ln/>
        </p:spPr>
        <p:txBody>
          <a:bodyPr/>
          <a:lstStyle>
            <a:lvl1pPr>
              <a:defRPr/>
            </a:lvl1pPr>
          </a:lstStyle>
          <a:p>
            <a:pPr>
              <a:defRPr/>
            </a:pPr>
            <a:fld id="{DBE1C4BF-CF85-4B39-BFCC-DD06C98EA8D0}" type="slidenum">
              <a:rPr lang="en-US" altLang="en-US"/>
              <a:pPr>
                <a:defRPr/>
              </a:pPr>
              <a:t>‹#›</a:t>
            </a:fld>
            <a:endParaRPr lang="en-US" altLang="en-US"/>
          </a:p>
        </p:txBody>
      </p:sp>
    </p:spTree>
    <p:extLst>
      <p:ext uri="{BB962C8B-B14F-4D97-AF65-F5344CB8AC3E}">
        <p14:creationId xmlns:p14="http://schemas.microsoft.com/office/powerpoint/2010/main" val="225392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47CC690-1BF0-4DF4-9E3E-7C03815D2561}"/>
              </a:ext>
            </a:extLst>
          </p:cNvPr>
          <p:cNvSpPr>
            <a:spLocks noGrp="1" noChangeArrowheads="1"/>
          </p:cNvSpPr>
          <p:nvPr>
            <p:ph type="dt" sz="half" idx="10"/>
          </p:nvPr>
        </p:nvSpPr>
        <p:spPr>
          <a:ln/>
        </p:spPr>
        <p:txBody>
          <a:bodyPr/>
          <a:lstStyle>
            <a:lvl1pPr>
              <a:defRPr/>
            </a:lvl1pPr>
          </a:lstStyle>
          <a:p>
            <a:pPr>
              <a:defRPr/>
            </a:pPr>
            <a:fld id="{ED5975A7-1F22-4991-8EAA-0EA7C77666EF}" type="datetime1">
              <a:rPr lang="en-US"/>
              <a:pPr>
                <a:defRPr/>
              </a:pPr>
              <a:t>11/23/2021</a:t>
            </a:fld>
            <a:endParaRPr lang="en-US"/>
          </a:p>
        </p:txBody>
      </p:sp>
      <p:sp>
        <p:nvSpPr>
          <p:cNvPr id="5" name="Rectangle 5">
            <a:extLst>
              <a:ext uri="{FF2B5EF4-FFF2-40B4-BE49-F238E27FC236}">
                <a16:creationId xmlns:a16="http://schemas.microsoft.com/office/drawing/2014/main" id="{992A85C0-A436-4E67-B566-6A47192F4E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419ED7-5AAC-47E9-B1FB-2B95D8A28567}"/>
              </a:ext>
            </a:extLst>
          </p:cNvPr>
          <p:cNvSpPr>
            <a:spLocks noGrp="1" noChangeArrowheads="1"/>
          </p:cNvSpPr>
          <p:nvPr>
            <p:ph type="sldNum" sz="quarter" idx="12"/>
          </p:nvPr>
        </p:nvSpPr>
        <p:spPr>
          <a:ln/>
        </p:spPr>
        <p:txBody>
          <a:bodyPr/>
          <a:lstStyle>
            <a:lvl1pPr>
              <a:defRPr/>
            </a:lvl1pPr>
          </a:lstStyle>
          <a:p>
            <a:pPr>
              <a:defRPr/>
            </a:pPr>
            <a:fld id="{456F84B4-4903-42F8-9AB4-0187E2B76597}" type="slidenum">
              <a:rPr lang="en-US" altLang="en-US"/>
              <a:pPr>
                <a:defRPr/>
              </a:pPr>
              <a:t>‹#›</a:t>
            </a:fld>
            <a:endParaRPr lang="en-US" altLang="en-US"/>
          </a:p>
        </p:txBody>
      </p:sp>
    </p:spTree>
    <p:extLst>
      <p:ext uri="{BB962C8B-B14F-4D97-AF65-F5344CB8AC3E}">
        <p14:creationId xmlns:p14="http://schemas.microsoft.com/office/powerpoint/2010/main" val="138486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569E6B-60D9-41DB-B7A7-A880F9A043A3}"/>
              </a:ext>
            </a:extLst>
          </p:cNvPr>
          <p:cNvSpPr>
            <a:spLocks noGrp="1" noChangeArrowheads="1"/>
          </p:cNvSpPr>
          <p:nvPr>
            <p:ph type="dt" sz="half" idx="10"/>
          </p:nvPr>
        </p:nvSpPr>
        <p:spPr>
          <a:ln/>
        </p:spPr>
        <p:txBody>
          <a:bodyPr/>
          <a:lstStyle>
            <a:lvl1pPr>
              <a:defRPr/>
            </a:lvl1pPr>
          </a:lstStyle>
          <a:p>
            <a:pPr>
              <a:defRPr/>
            </a:pPr>
            <a:fld id="{E7398113-1C23-4234-B306-7C29BA11A823}" type="datetime1">
              <a:rPr lang="en-US"/>
              <a:pPr>
                <a:defRPr/>
              </a:pPr>
              <a:t>11/23/2021</a:t>
            </a:fld>
            <a:endParaRPr lang="en-US"/>
          </a:p>
        </p:txBody>
      </p:sp>
      <p:sp>
        <p:nvSpPr>
          <p:cNvPr id="6" name="Rectangle 5">
            <a:extLst>
              <a:ext uri="{FF2B5EF4-FFF2-40B4-BE49-F238E27FC236}">
                <a16:creationId xmlns:a16="http://schemas.microsoft.com/office/drawing/2014/main" id="{A7AC1C6C-42E2-4ACE-BCC4-BB1CA792DB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1806FE-58AF-494D-8423-7FEC521B2AF7}"/>
              </a:ext>
            </a:extLst>
          </p:cNvPr>
          <p:cNvSpPr>
            <a:spLocks noGrp="1" noChangeArrowheads="1"/>
          </p:cNvSpPr>
          <p:nvPr>
            <p:ph type="sldNum" sz="quarter" idx="12"/>
          </p:nvPr>
        </p:nvSpPr>
        <p:spPr>
          <a:ln/>
        </p:spPr>
        <p:txBody>
          <a:bodyPr/>
          <a:lstStyle>
            <a:lvl1pPr>
              <a:defRPr/>
            </a:lvl1pPr>
          </a:lstStyle>
          <a:p>
            <a:pPr>
              <a:defRPr/>
            </a:pPr>
            <a:fld id="{D4A24BDB-1F3D-4A2D-8FC1-F7ACA3D7F4A4}" type="slidenum">
              <a:rPr lang="en-US" altLang="en-US"/>
              <a:pPr>
                <a:defRPr/>
              </a:pPr>
              <a:t>‹#›</a:t>
            </a:fld>
            <a:endParaRPr lang="en-US" altLang="en-US"/>
          </a:p>
        </p:txBody>
      </p:sp>
    </p:spTree>
    <p:extLst>
      <p:ext uri="{BB962C8B-B14F-4D97-AF65-F5344CB8AC3E}">
        <p14:creationId xmlns:p14="http://schemas.microsoft.com/office/powerpoint/2010/main" val="120540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9A67833-73FE-41EB-8229-29E11013BB3F}"/>
              </a:ext>
            </a:extLst>
          </p:cNvPr>
          <p:cNvSpPr>
            <a:spLocks noGrp="1" noChangeArrowheads="1"/>
          </p:cNvSpPr>
          <p:nvPr>
            <p:ph type="dt" sz="half" idx="10"/>
          </p:nvPr>
        </p:nvSpPr>
        <p:spPr>
          <a:ln/>
        </p:spPr>
        <p:txBody>
          <a:bodyPr/>
          <a:lstStyle>
            <a:lvl1pPr>
              <a:defRPr/>
            </a:lvl1pPr>
          </a:lstStyle>
          <a:p>
            <a:pPr>
              <a:defRPr/>
            </a:pPr>
            <a:fld id="{349D737A-F741-4164-B38F-FC953363F216}" type="datetime1">
              <a:rPr lang="en-US"/>
              <a:pPr>
                <a:defRPr/>
              </a:pPr>
              <a:t>11/23/2021</a:t>
            </a:fld>
            <a:endParaRPr lang="en-US"/>
          </a:p>
        </p:txBody>
      </p:sp>
      <p:sp>
        <p:nvSpPr>
          <p:cNvPr id="8" name="Rectangle 5">
            <a:extLst>
              <a:ext uri="{FF2B5EF4-FFF2-40B4-BE49-F238E27FC236}">
                <a16:creationId xmlns:a16="http://schemas.microsoft.com/office/drawing/2014/main" id="{63DFB459-B45B-4594-96E0-12B56B5621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345FD98-838C-4997-A966-87DE634591F3}"/>
              </a:ext>
            </a:extLst>
          </p:cNvPr>
          <p:cNvSpPr>
            <a:spLocks noGrp="1" noChangeArrowheads="1"/>
          </p:cNvSpPr>
          <p:nvPr>
            <p:ph type="sldNum" sz="quarter" idx="12"/>
          </p:nvPr>
        </p:nvSpPr>
        <p:spPr>
          <a:ln/>
        </p:spPr>
        <p:txBody>
          <a:bodyPr/>
          <a:lstStyle>
            <a:lvl1pPr>
              <a:defRPr/>
            </a:lvl1pPr>
          </a:lstStyle>
          <a:p>
            <a:pPr>
              <a:defRPr/>
            </a:pPr>
            <a:fld id="{F503BE9A-CC06-4E61-85F5-288553C17BD2}" type="slidenum">
              <a:rPr lang="en-US" altLang="en-US"/>
              <a:pPr>
                <a:defRPr/>
              </a:pPr>
              <a:t>‹#›</a:t>
            </a:fld>
            <a:endParaRPr lang="en-US" altLang="en-US"/>
          </a:p>
        </p:txBody>
      </p:sp>
    </p:spTree>
    <p:extLst>
      <p:ext uri="{BB962C8B-B14F-4D97-AF65-F5344CB8AC3E}">
        <p14:creationId xmlns:p14="http://schemas.microsoft.com/office/powerpoint/2010/main" val="112507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4">
            <a:extLst>
              <a:ext uri="{FF2B5EF4-FFF2-40B4-BE49-F238E27FC236}">
                <a16:creationId xmlns:a16="http://schemas.microsoft.com/office/drawing/2014/main" id="{4F60458C-729C-4927-849B-006B0F402EFB}"/>
              </a:ext>
            </a:extLst>
          </p:cNvPr>
          <p:cNvSpPr>
            <a:spLocks noGrp="1" noChangeArrowheads="1"/>
          </p:cNvSpPr>
          <p:nvPr>
            <p:ph type="dt" sz="half" idx="10"/>
          </p:nvPr>
        </p:nvSpPr>
        <p:spPr>
          <a:ln/>
        </p:spPr>
        <p:txBody>
          <a:bodyPr/>
          <a:lstStyle>
            <a:lvl1pPr>
              <a:defRPr/>
            </a:lvl1pPr>
          </a:lstStyle>
          <a:p>
            <a:pPr>
              <a:defRPr/>
            </a:pPr>
            <a:fld id="{29283A54-C901-4028-92DF-FEA5B8846EB4}" type="datetime1">
              <a:rPr lang="en-US"/>
              <a:pPr>
                <a:defRPr/>
              </a:pPr>
              <a:t>11/23/2021</a:t>
            </a:fld>
            <a:endParaRPr lang="en-US"/>
          </a:p>
        </p:txBody>
      </p:sp>
      <p:sp>
        <p:nvSpPr>
          <p:cNvPr id="4" name="Rectangle 5">
            <a:extLst>
              <a:ext uri="{FF2B5EF4-FFF2-40B4-BE49-F238E27FC236}">
                <a16:creationId xmlns:a16="http://schemas.microsoft.com/office/drawing/2014/main" id="{8DEAF4D2-4C0D-4592-943F-145BD0F2A0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E2572AF-4E02-4BA5-A9B7-3C0EC2542022}"/>
              </a:ext>
            </a:extLst>
          </p:cNvPr>
          <p:cNvSpPr>
            <a:spLocks noGrp="1" noChangeArrowheads="1"/>
          </p:cNvSpPr>
          <p:nvPr>
            <p:ph type="sldNum" sz="quarter" idx="12"/>
          </p:nvPr>
        </p:nvSpPr>
        <p:spPr>
          <a:ln/>
        </p:spPr>
        <p:txBody>
          <a:bodyPr/>
          <a:lstStyle>
            <a:lvl1pPr>
              <a:defRPr/>
            </a:lvl1pPr>
          </a:lstStyle>
          <a:p>
            <a:pPr>
              <a:defRPr/>
            </a:pPr>
            <a:fld id="{033F4497-CD6B-4C40-89B1-B7D55EB19F19}" type="slidenum">
              <a:rPr lang="en-US" altLang="en-US"/>
              <a:pPr>
                <a:defRPr/>
              </a:pPr>
              <a:t>‹#›</a:t>
            </a:fld>
            <a:endParaRPr lang="en-US" altLang="en-US"/>
          </a:p>
        </p:txBody>
      </p:sp>
    </p:spTree>
    <p:extLst>
      <p:ext uri="{BB962C8B-B14F-4D97-AF65-F5344CB8AC3E}">
        <p14:creationId xmlns:p14="http://schemas.microsoft.com/office/powerpoint/2010/main" val="1754071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4100A2-48E1-43B1-A270-804073F87B90}"/>
              </a:ext>
            </a:extLst>
          </p:cNvPr>
          <p:cNvSpPr>
            <a:spLocks noGrp="1" noChangeArrowheads="1"/>
          </p:cNvSpPr>
          <p:nvPr>
            <p:ph type="dt" sz="half" idx="10"/>
          </p:nvPr>
        </p:nvSpPr>
        <p:spPr>
          <a:ln/>
        </p:spPr>
        <p:txBody>
          <a:bodyPr/>
          <a:lstStyle>
            <a:lvl1pPr>
              <a:defRPr/>
            </a:lvl1pPr>
          </a:lstStyle>
          <a:p>
            <a:pPr>
              <a:defRPr/>
            </a:pPr>
            <a:fld id="{9FE32AF4-C37D-4B0F-AFBB-F364F0AB86BE}" type="datetime1">
              <a:rPr lang="en-US"/>
              <a:pPr>
                <a:defRPr/>
              </a:pPr>
              <a:t>11/23/2021</a:t>
            </a:fld>
            <a:endParaRPr lang="en-US"/>
          </a:p>
        </p:txBody>
      </p:sp>
      <p:sp>
        <p:nvSpPr>
          <p:cNvPr id="3" name="Rectangle 5">
            <a:extLst>
              <a:ext uri="{FF2B5EF4-FFF2-40B4-BE49-F238E27FC236}">
                <a16:creationId xmlns:a16="http://schemas.microsoft.com/office/drawing/2014/main" id="{EE81C2A4-CF83-4E90-8D63-07518FBDA7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21299F8-25B0-4690-AC82-37A4AB5F9DF8}"/>
              </a:ext>
            </a:extLst>
          </p:cNvPr>
          <p:cNvSpPr>
            <a:spLocks noGrp="1" noChangeArrowheads="1"/>
          </p:cNvSpPr>
          <p:nvPr>
            <p:ph type="sldNum" sz="quarter" idx="12"/>
          </p:nvPr>
        </p:nvSpPr>
        <p:spPr>
          <a:ln/>
        </p:spPr>
        <p:txBody>
          <a:bodyPr/>
          <a:lstStyle>
            <a:lvl1pPr>
              <a:defRPr/>
            </a:lvl1pPr>
          </a:lstStyle>
          <a:p>
            <a:pPr>
              <a:defRPr/>
            </a:pPr>
            <a:fld id="{8ED044DF-77C0-4800-82D6-7DCCE0879E15}" type="slidenum">
              <a:rPr lang="en-US" altLang="en-US"/>
              <a:pPr>
                <a:defRPr/>
              </a:pPr>
              <a:t>‹#›</a:t>
            </a:fld>
            <a:endParaRPr lang="en-US" altLang="en-US"/>
          </a:p>
        </p:txBody>
      </p:sp>
    </p:spTree>
    <p:extLst>
      <p:ext uri="{BB962C8B-B14F-4D97-AF65-F5344CB8AC3E}">
        <p14:creationId xmlns:p14="http://schemas.microsoft.com/office/powerpoint/2010/main" val="527093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A8A3EC-0587-4922-A980-B4CD275D9267}"/>
              </a:ext>
            </a:extLst>
          </p:cNvPr>
          <p:cNvSpPr>
            <a:spLocks noGrp="1" noChangeArrowheads="1"/>
          </p:cNvSpPr>
          <p:nvPr>
            <p:ph type="dt" sz="half" idx="10"/>
          </p:nvPr>
        </p:nvSpPr>
        <p:spPr>
          <a:ln/>
        </p:spPr>
        <p:txBody>
          <a:bodyPr/>
          <a:lstStyle>
            <a:lvl1pPr>
              <a:defRPr/>
            </a:lvl1pPr>
          </a:lstStyle>
          <a:p>
            <a:pPr>
              <a:defRPr/>
            </a:pPr>
            <a:fld id="{1FC16E4B-5204-4C4C-BF16-619349FC7BC0}" type="datetime1">
              <a:rPr lang="en-US"/>
              <a:pPr>
                <a:defRPr/>
              </a:pPr>
              <a:t>11/23/2021</a:t>
            </a:fld>
            <a:endParaRPr lang="en-US"/>
          </a:p>
        </p:txBody>
      </p:sp>
      <p:sp>
        <p:nvSpPr>
          <p:cNvPr id="6" name="Rectangle 5">
            <a:extLst>
              <a:ext uri="{FF2B5EF4-FFF2-40B4-BE49-F238E27FC236}">
                <a16:creationId xmlns:a16="http://schemas.microsoft.com/office/drawing/2014/main" id="{BEEE8E20-871B-44FF-B233-A21644D851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D2BBD1-7F77-4B19-902C-44FA6F3A4C08}"/>
              </a:ext>
            </a:extLst>
          </p:cNvPr>
          <p:cNvSpPr>
            <a:spLocks noGrp="1" noChangeArrowheads="1"/>
          </p:cNvSpPr>
          <p:nvPr>
            <p:ph type="sldNum" sz="quarter" idx="12"/>
          </p:nvPr>
        </p:nvSpPr>
        <p:spPr>
          <a:ln/>
        </p:spPr>
        <p:txBody>
          <a:bodyPr/>
          <a:lstStyle>
            <a:lvl1pPr>
              <a:defRPr/>
            </a:lvl1pPr>
          </a:lstStyle>
          <a:p>
            <a:pPr>
              <a:defRPr/>
            </a:pPr>
            <a:fld id="{E2B534B1-CADB-4364-8BA1-AD03AD61890E}" type="slidenum">
              <a:rPr lang="en-US" altLang="en-US"/>
              <a:pPr>
                <a:defRPr/>
              </a:pPr>
              <a:t>‹#›</a:t>
            </a:fld>
            <a:endParaRPr lang="en-US" altLang="en-US"/>
          </a:p>
        </p:txBody>
      </p:sp>
    </p:spTree>
    <p:extLst>
      <p:ext uri="{BB962C8B-B14F-4D97-AF65-F5344CB8AC3E}">
        <p14:creationId xmlns:p14="http://schemas.microsoft.com/office/powerpoint/2010/main" val="2055990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A384B74-C137-4E6F-B59F-A093BB619052}"/>
              </a:ext>
            </a:extLst>
          </p:cNvPr>
          <p:cNvSpPr>
            <a:spLocks noGrp="1" noChangeArrowheads="1"/>
          </p:cNvSpPr>
          <p:nvPr>
            <p:ph type="dt" sz="half" idx="10"/>
          </p:nvPr>
        </p:nvSpPr>
        <p:spPr>
          <a:ln/>
        </p:spPr>
        <p:txBody>
          <a:bodyPr/>
          <a:lstStyle>
            <a:lvl1pPr>
              <a:defRPr/>
            </a:lvl1pPr>
          </a:lstStyle>
          <a:p>
            <a:pPr>
              <a:defRPr/>
            </a:pPr>
            <a:fld id="{2B29D9A8-E4A8-4F6F-8FDE-A313BABD798F}" type="datetime1">
              <a:rPr lang="en-US"/>
              <a:pPr>
                <a:defRPr/>
              </a:pPr>
              <a:t>11/23/2021</a:t>
            </a:fld>
            <a:endParaRPr lang="en-US"/>
          </a:p>
        </p:txBody>
      </p:sp>
      <p:sp>
        <p:nvSpPr>
          <p:cNvPr id="6" name="Rectangle 5">
            <a:extLst>
              <a:ext uri="{FF2B5EF4-FFF2-40B4-BE49-F238E27FC236}">
                <a16:creationId xmlns:a16="http://schemas.microsoft.com/office/drawing/2014/main" id="{27F0BF01-FE8A-4091-AF1A-CCEE6DE655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C494F2-C62C-4D8E-9D88-3EA2A928F072}"/>
              </a:ext>
            </a:extLst>
          </p:cNvPr>
          <p:cNvSpPr>
            <a:spLocks noGrp="1" noChangeArrowheads="1"/>
          </p:cNvSpPr>
          <p:nvPr>
            <p:ph type="sldNum" sz="quarter" idx="12"/>
          </p:nvPr>
        </p:nvSpPr>
        <p:spPr>
          <a:ln/>
        </p:spPr>
        <p:txBody>
          <a:bodyPr/>
          <a:lstStyle>
            <a:lvl1pPr>
              <a:defRPr/>
            </a:lvl1pPr>
          </a:lstStyle>
          <a:p>
            <a:pPr>
              <a:defRPr/>
            </a:pPr>
            <a:fld id="{E306E083-8694-43A2-A8F7-FD88956D1C33}" type="slidenum">
              <a:rPr lang="en-US" altLang="en-US"/>
              <a:pPr>
                <a:defRPr/>
              </a:pPr>
              <a:t>‹#›</a:t>
            </a:fld>
            <a:endParaRPr lang="en-US" altLang="en-US"/>
          </a:p>
        </p:txBody>
      </p:sp>
    </p:spTree>
    <p:extLst>
      <p:ext uri="{BB962C8B-B14F-4D97-AF65-F5344CB8AC3E}">
        <p14:creationId xmlns:p14="http://schemas.microsoft.com/office/powerpoint/2010/main" val="2147482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9556C8D7-0863-4AD9-A7D9-91FDBE9BF98B}"/>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Bookman Old Style" pitchFamily="18" charset="0"/>
              </a:defRPr>
            </a:lvl1pPr>
          </a:lstStyle>
          <a:p>
            <a:pPr>
              <a:defRPr/>
            </a:pPr>
            <a:fld id="{A66A0190-C2A6-4B4C-8315-4CF16C7BE9CB}" type="datetime1">
              <a:rPr lang="en-US"/>
              <a:pPr>
                <a:defRPr/>
              </a:pPr>
              <a:t>11/23/2021</a:t>
            </a:fld>
            <a:endParaRPr lang="en-US"/>
          </a:p>
        </p:txBody>
      </p:sp>
      <p:sp>
        <p:nvSpPr>
          <p:cNvPr id="1029" name="Rectangle 5">
            <a:extLst>
              <a:ext uri="{FF2B5EF4-FFF2-40B4-BE49-F238E27FC236}">
                <a16:creationId xmlns:a16="http://schemas.microsoft.com/office/drawing/2014/main" id="{E5C05C4B-1568-440F-BF7F-2F4E730270E1}"/>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76C407FD-1349-4862-8211-9C8F76EDF053}"/>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Bookman Old Style" panose="02050604050505020204" pitchFamily="18" charset="0"/>
              </a:defRPr>
            </a:lvl1pPr>
          </a:lstStyle>
          <a:p>
            <a:pPr>
              <a:defRPr/>
            </a:pPr>
            <a:fld id="{C64E0066-B114-40E9-96A4-B6A984EDD88F}" type="slidenum">
              <a:rPr lang="en-US" altLang="en-US"/>
              <a:pPr>
                <a:defRPr/>
              </a:pPr>
              <a:t>‹#›</a:t>
            </a:fld>
            <a:endParaRPr lang="en-US" altLang="en-US"/>
          </a:p>
        </p:txBody>
      </p:sp>
      <p:sp>
        <p:nvSpPr>
          <p:cNvPr id="1031" name="Rectangle 7">
            <a:extLst>
              <a:ext uri="{FF2B5EF4-FFF2-40B4-BE49-F238E27FC236}">
                <a16:creationId xmlns:a16="http://schemas.microsoft.com/office/drawing/2014/main" id="{2738DC43-EF4C-4A85-80EE-C39194EEBAC4}"/>
              </a:ext>
            </a:extLst>
          </p:cNvPr>
          <p:cNvSpPr>
            <a:spLocks noChangeArrowheads="1"/>
          </p:cNvSpPr>
          <p:nvPr userDrawn="1"/>
        </p:nvSpPr>
        <p:spPr bwMode="auto">
          <a:xfrm>
            <a:off x="0" y="0"/>
            <a:ext cx="9144000" cy="182563"/>
          </a:xfrm>
          <a:prstGeom prst="rect">
            <a:avLst/>
          </a:prstGeom>
          <a:gradFill rotWithShape="0">
            <a:gsLst>
              <a:gs pos="0">
                <a:schemeClr val="accent1">
                  <a:gamma/>
                  <a:shade val="46275"/>
                  <a:invGamma/>
                </a:schemeClr>
              </a:gs>
              <a:gs pos="100000">
                <a:schemeClr val="accent1"/>
              </a:gs>
            </a:gsLst>
            <a:lin ang="5400000" scaled="1"/>
          </a:gradFill>
          <a:ln>
            <a:noFill/>
          </a:ln>
          <a:effectLst>
            <a:outerShdw dist="35921" dir="2700000" algn="ctr" rotWithShape="0">
              <a:schemeClr val="bg2"/>
            </a:outerShdw>
          </a:effectLst>
        </p:spPr>
        <p:txBody>
          <a:bodyPr wrap="none" anchor="ctr"/>
          <a:lstStyle/>
          <a:p>
            <a:pPr eaLnBrk="1" hangingPunct="1">
              <a:defRPr/>
            </a:pPr>
            <a:endParaRPr lang="en-US"/>
          </a:p>
        </p:txBody>
      </p:sp>
      <p:sp>
        <p:nvSpPr>
          <p:cNvPr id="1032" name="Rectangle 8">
            <a:extLst>
              <a:ext uri="{FF2B5EF4-FFF2-40B4-BE49-F238E27FC236}">
                <a16:creationId xmlns:a16="http://schemas.microsoft.com/office/drawing/2014/main" id="{A67CDAFE-B134-492D-AA58-5E27216C1C4C}"/>
              </a:ext>
            </a:extLst>
          </p:cNvPr>
          <p:cNvSpPr>
            <a:spLocks noChangeArrowheads="1"/>
          </p:cNvSpPr>
          <p:nvPr userDrawn="1"/>
        </p:nvSpPr>
        <p:spPr bwMode="auto">
          <a:xfrm>
            <a:off x="0" y="6680200"/>
            <a:ext cx="9144000" cy="182563"/>
          </a:xfrm>
          <a:prstGeom prst="rect">
            <a:avLst/>
          </a:prstGeom>
          <a:gradFill rotWithShape="0">
            <a:gsLst>
              <a:gs pos="0">
                <a:schemeClr val="accent1"/>
              </a:gs>
              <a:gs pos="100000">
                <a:schemeClr val="accent1">
                  <a:gamma/>
                  <a:shade val="46275"/>
                  <a:invGamma/>
                </a:schemeClr>
              </a:gs>
            </a:gsLst>
            <a:lin ang="5400000" scaled="1"/>
          </a:gradFill>
          <a:ln>
            <a:noFill/>
          </a:ln>
          <a:effectLst/>
        </p:spPr>
        <p:txBody>
          <a:bodyPr wrap="none" anchor="ctr"/>
          <a:lstStyle/>
          <a:p>
            <a:pPr eaLnBrk="1" hangingPunct="1">
              <a:defRPr/>
            </a:pPr>
            <a:endParaRPr lang="en-US"/>
          </a:p>
        </p:txBody>
      </p:sp>
      <p:graphicFrame>
        <p:nvGraphicFramePr>
          <p:cNvPr id="2" name="Object 9">
            <a:extLst>
              <a:ext uri="{FF2B5EF4-FFF2-40B4-BE49-F238E27FC236}">
                <a16:creationId xmlns:a16="http://schemas.microsoft.com/office/drawing/2014/main" id="{25F4ACBF-CD80-43C7-8112-BEC4243E4F75}"/>
              </a:ext>
            </a:extLst>
          </p:cNvPr>
          <p:cNvGraphicFramePr>
            <a:graphicFrameLocks noChangeAspect="1"/>
          </p:cNvGraphicFramePr>
          <p:nvPr userDrawn="1"/>
        </p:nvGraphicFramePr>
        <p:xfrm>
          <a:off x="2171700" y="1331913"/>
          <a:ext cx="5105400" cy="5068887"/>
        </p:xfrm>
        <a:graphic>
          <a:graphicData uri="http://schemas.openxmlformats.org/presentationml/2006/ole">
            <mc:AlternateContent xmlns:mc="http://schemas.openxmlformats.org/markup-compatibility/2006">
              <mc:Choice xmlns:v="urn:schemas-microsoft-com:vml" Requires="v">
                <p:oleObj name="Bitmap Image" r:id="rId13" imgW="8068303" imgH="8010672" progId="Paint.Picture">
                  <p:embed/>
                </p:oleObj>
              </mc:Choice>
              <mc:Fallback>
                <p:oleObj name="Bitmap Image" r:id="rId13" imgW="8068303" imgH="8010672" progId="Paint.Picture">
                  <p:embed/>
                  <p:pic>
                    <p:nvPicPr>
                      <p:cNvPr id="0" name="Object 9"/>
                      <p:cNvPicPr>
                        <a:picLocks noChangeAspect="1" noChangeArrowheads="1"/>
                      </p:cNvPicPr>
                      <p:nvPr/>
                    </p:nvPicPr>
                    <p:blipFill>
                      <a:blip r:embed="rId14">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171700" y="1331913"/>
                        <a:ext cx="5105400" cy="5068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4091"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hyperlink" Target="http://arcg.is/1OirD9"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mndot.maps.arcgis.com/apps/webappviewer/index.html?id=8a07c775f25c4099a8200429b372f2a2"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ommissions.leg.state.mn.us/mrpc/mrpc.html"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3" name="Subtitle 1">
            <a:extLst>
              <a:ext uri="{FF2B5EF4-FFF2-40B4-BE49-F238E27FC236}">
                <a16:creationId xmlns:a16="http://schemas.microsoft.com/office/drawing/2014/main" id="{4EE81F82-D59C-4ABB-9D04-4D4556E23149}"/>
              </a:ext>
            </a:extLst>
          </p:cNvPr>
          <p:cNvSpPr>
            <a:spLocks noGrp="1"/>
          </p:cNvSpPr>
          <p:nvPr>
            <p:ph type="title" idx="4294967295"/>
          </p:nvPr>
        </p:nvSpPr>
        <p:spPr bwMode="auto">
          <a:xfrm>
            <a:off x="723900" y="3650210"/>
            <a:ext cx="7696200" cy="236959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2800" b="1" i="0" u="none" strike="noStrike" kern="0" cap="none" spc="0" normalizeH="0" baseline="0" noProof="0" dirty="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0" cap="none" spc="0" normalizeH="0" baseline="0" noProof="0">
                <a:ln>
                  <a:noFill/>
                </a:ln>
                <a:solidFill>
                  <a:schemeClr val="tx1"/>
                </a:solidFill>
                <a:effectLst/>
                <a:uLnTx/>
                <a:uFillTx/>
                <a:latin typeface="+mn-lt"/>
                <a:ea typeface="+mn-ea"/>
                <a:cs typeface="+mn-cs"/>
              </a:rPr>
              <a:t>Scenic Mississippi Regional </a:t>
            </a:r>
            <a:r>
              <a:rPr kumimoji="0" lang="en-US" altLang="en-US" sz="2800" b="1" i="0" u="none" strike="noStrike" kern="0" cap="none" spc="0" normalizeH="0" baseline="0" noProof="0" dirty="0">
                <a:ln>
                  <a:noFill/>
                </a:ln>
                <a:solidFill>
                  <a:schemeClr val="tx1"/>
                </a:solidFill>
                <a:effectLst/>
                <a:uLnTx/>
                <a:uFillTx/>
                <a:latin typeface="+mn-lt"/>
                <a:ea typeface="+mn-ea"/>
                <a:cs typeface="+mn-cs"/>
              </a:rPr>
              <a:t>Meeting</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000" b="1" i="0" u="none" strike="noStrike" kern="0" cap="none" spc="0" normalizeH="0" baseline="0" noProof="0" dirty="0">
                <a:ln>
                  <a:noFill/>
                </a:ln>
                <a:solidFill>
                  <a:schemeClr val="tx1"/>
                </a:solidFill>
                <a:effectLst/>
                <a:uLnTx/>
                <a:uFillTx/>
                <a:latin typeface="+mn-lt"/>
                <a:ea typeface="+mn-ea"/>
                <a:cs typeface="+mn-cs"/>
              </a:rPr>
              <a:t>(Brainerd to Elk River) </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2000" b="1" i="0" u="none" strike="noStrike" kern="0" cap="none" spc="0" normalizeH="0" baseline="0" noProof="0" dirty="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chemeClr val="tx1"/>
                </a:solidFill>
                <a:effectLst/>
                <a:uLnTx/>
                <a:uFillTx/>
                <a:latin typeface="+mn-lt"/>
                <a:ea typeface="+mn-ea"/>
                <a:cs typeface="+mn-cs"/>
              </a:rPr>
              <a:t>December 2, 2021 ● 1:00 – 2:00 p.m.</a:t>
            </a:r>
          </a:p>
        </p:txBody>
      </p:sp>
      <p:pic>
        <p:nvPicPr>
          <p:cNvPr id="4" name="Picture 2" descr="Minnesota Great River Road Logo&#10;&#10;">
            <a:extLst>
              <a:ext uri="{FF2B5EF4-FFF2-40B4-BE49-F238E27FC236}">
                <a16:creationId xmlns:a16="http://schemas.microsoft.com/office/drawing/2014/main" id="{D540D4DD-9F7D-4A52-9FF5-651A60979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533400"/>
            <a:ext cx="2965797" cy="338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FC5EA34-0C8F-4E95-B3AB-4335F737136D}"/>
              </a:ext>
            </a:extLst>
          </p:cNvPr>
          <p:cNvSpPr>
            <a:spLocks noGrp="1" noChangeArrowheads="1"/>
          </p:cNvSpPr>
          <p:nvPr>
            <p:ph type="title"/>
          </p:nvPr>
        </p:nvSpPr>
        <p:spPr bwMode="auto">
          <a:xfrm>
            <a:off x="330200" y="4699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dirty="0"/>
              <a:t>All-American Road Details</a:t>
            </a:r>
            <a:endParaRPr lang="en-US" altLang="en-US" sz="4000" b="1" dirty="0">
              <a:latin typeface="Bookman Old Style" panose="02050604050505020204" pitchFamily="18" charset="0"/>
            </a:endParaRPr>
          </a:p>
        </p:txBody>
      </p:sp>
      <p:sp>
        <p:nvSpPr>
          <p:cNvPr id="17412" name="Line 4">
            <a:extLst>
              <a:ext uri="{FF2B5EF4-FFF2-40B4-BE49-F238E27FC236}">
                <a16:creationId xmlns:a16="http://schemas.microsoft.com/office/drawing/2014/main" id="{EEBC85E2-7469-4643-943D-E53B1C94BCF2}"/>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Picture 5" descr="Screen shot of All-American Road page on Minnesota Great River Road website">
            <a:extLst>
              <a:ext uri="{FF2B5EF4-FFF2-40B4-BE49-F238E27FC236}">
                <a16:creationId xmlns:a16="http://schemas.microsoft.com/office/drawing/2014/main" id="{F08169E7-F434-4CC4-81C3-C8034F9447BA}"/>
              </a:ext>
            </a:extLst>
          </p:cNvPr>
          <p:cNvPicPr>
            <a:picLocks noChangeAspect="1"/>
          </p:cNvPicPr>
          <p:nvPr/>
        </p:nvPicPr>
        <p:blipFill rotWithShape="1">
          <a:blip r:embed="rId3"/>
          <a:srcRect l="641" t="14253" r="-641" b="5645"/>
          <a:stretch/>
        </p:blipFill>
        <p:spPr bwMode="auto">
          <a:xfrm>
            <a:off x="362857" y="1764168"/>
            <a:ext cx="8555819" cy="3852861"/>
          </a:xfrm>
          <a:prstGeom prst="rect">
            <a:avLst/>
          </a:prstGeom>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D56BB6CC-067C-410B-A482-A1B9B50E7FF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77476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Line 4">
            <a:extLst>
              <a:ext uri="{FF2B5EF4-FFF2-40B4-BE49-F238E27FC236}">
                <a16:creationId xmlns:a16="http://schemas.microsoft.com/office/drawing/2014/main" id="{797E8ED4-3D3F-405E-86FC-9BBDC15874F7}"/>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7" name="TextBox 1">
            <a:extLst>
              <a:ext uri="{FF2B5EF4-FFF2-40B4-BE49-F238E27FC236}">
                <a16:creationId xmlns:a16="http://schemas.microsoft.com/office/drawing/2014/main" id="{1839EA3B-EF4F-4D5C-9347-6ECE9893C65B}"/>
              </a:ext>
            </a:extLst>
          </p:cNvPr>
          <p:cNvSpPr txBox="1">
            <a:spLocks noGrp="1" noChangeArrowheads="1"/>
          </p:cNvSpPr>
          <p:nvPr>
            <p:ph type="title" idx="4294967295"/>
          </p:nvPr>
        </p:nvSpPr>
        <p:spPr bwMode="auto">
          <a:xfrm>
            <a:off x="152400" y="325437"/>
            <a:ext cx="8839200" cy="89255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Corridor Management Plan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https://www.mnmississippiriver.com/about-us/management-plan/</a:t>
            </a:r>
          </a:p>
        </p:txBody>
      </p:sp>
      <p:graphicFrame>
        <p:nvGraphicFramePr>
          <p:cNvPr id="23555" name="Object 5" descr="Cover of Minnesota Great River Road Corridor Management Plan">
            <a:extLst>
              <a:ext uri="{FF2B5EF4-FFF2-40B4-BE49-F238E27FC236}">
                <a16:creationId xmlns:a16="http://schemas.microsoft.com/office/drawing/2014/main" id="{9EAFA403-8D86-4B88-9FFF-DAAFBEAFCF29}"/>
              </a:ext>
            </a:extLst>
          </p:cNvPr>
          <p:cNvGraphicFramePr>
            <a:graphicFrameLocks noChangeAspect="1"/>
          </p:cNvGraphicFramePr>
          <p:nvPr>
            <p:extLst>
              <p:ext uri="{D42A27DB-BD31-4B8C-83A1-F6EECF244321}">
                <p14:modId xmlns:p14="http://schemas.microsoft.com/office/powerpoint/2010/main" val="3245109617"/>
              </p:ext>
            </p:extLst>
          </p:nvPr>
        </p:nvGraphicFramePr>
        <p:xfrm>
          <a:off x="1447800" y="1469343"/>
          <a:ext cx="2977803" cy="3853998"/>
        </p:xfrm>
        <a:graphic>
          <a:graphicData uri="http://schemas.openxmlformats.org/presentationml/2006/ole">
            <mc:AlternateContent xmlns:mc="http://schemas.openxmlformats.org/markup-compatibility/2006">
              <mc:Choice xmlns:v="urn:schemas-microsoft-com:vml" Requires="v">
                <p:oleObj name="Acrobat Document" r:id="rId3" imgW="5829199" imgH="7543800" progId="Acrobat.Document.DC">
                  <p:embed/>
                </p:oleObj>
              </mc:Choice>
              <mc:Fallback>
                <p:oleObj name="Acrobat Document" r:id="rId3" imgW="5829199" imgH="7543800" progId="Acrobat.Document.DC">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469343"/>
                        <a:ext cx="2977803" cy="3853998"/>
                      </a:xfrm>
                      <a:prstGeom prst="rect">
                        <a:avLst/>
                      </a:prstGeom>
                      <a:noFill/>
                      <a:ln w="9525">
                        <a:solidFill>
                          <a:srgbClr val="009973"/>
                        </a:solidFill>
                        <a:miter lim="800000"/>
                        <a:headEnd/>
                        <a:tailEnd/>
                      </a:ln>
                    </p:spPr>
                  </p:pic>
                </p:oleObj>
              </mc:Fallback>
            </mc:AlternateContent>
          </a:graphicData>
        </a:graphic>
      </p:graphicFrame>
      <p:pic>
        <p:nvPicPr>
          <p:cNvPr id="6" name="Picture 5" descr="Screenshot from Minnesota Great River Road website showing Corridor Management Plan materials that are available">
            <a:extLst>
              <a:ext uri="{FF2B5EF4-FFF2-40B4-BE49-F238E27FC236}">
                <a16:creationId xmlns:a16="http://schemas.microsoft.com/office/drawing/2014/main" id="{85BAFBE5-ACD3-4FE1-B016-FB2BF4012224}"/>
              </a:ext>
            </a:extLst>
          </p:cNvPr>
          <p:cNvPicPr>
            <a:picLocks noChangeAspect="1"/>
          </p:cNvPicPr>
          <p:nvPr/>
        </p:nvPicPr>
        <p:blipFill rotWithShape="1">
          <a:blip r:embed="rId5"/>
          <a:srcRect t="13113" b="5074"/>
          <a:stretch/>
        </p:blipFill>
        <p:spPr bwMode="auto">
          <a:xfrm>
            <a:off x="2936701" y="3124200"/>
            <a:ext cx="5943600" cy="2733675"/>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36F88670-801E-40F8-A08E-8B8A1238133B}"/>
              </a:ext>
            </a:extLst>
          </p:cNvPr>
          <p:cNvSpPr>
            <a:spLocks noGrp="1"/>
          </p:cNvSpPr>
          <p:nvPr>
            <p:ph type="title"/>
          </p:nvPr>
        </p:nvSpPr>
        <p:spPr bwMode="auto">
          <a:xfrm>
            <a:off x="452438" y="30797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t>Wayfinding Signage</a:t>
            </a:r>
          </a:p>
        </p:txBody>
      </p:sp>
      <p:sp>
        <p:nvSpPr>
          <p:cNvPr id="25603" name="Content Placeholder 2">
            <a:extLst>
              <a:ext uri="{FF2B5EF4-FFF2-40B4-BE49-F238E27FC236}">
                <a16:creationId xmlns:a16="http://schemas.microsoft.com/office/drawing/2014/main" id="{130BFC77-D93A-4F77-BEFC-D4918CFF424D}"/>
              </a:ext>
            </a:extLst>
          </p:cNvPr>
          <p:cNvSpPr>
            <a:spLocks noGrp="1"/>
          </p:cNvSpPr>
          <p:nvPr>
            <p:ph idx="1"/>
          </p:nvPr>
        </p:nvSpPr>
        <p:spPr bwMode="auto">
          <a:xfrm>
            <a:off x="482600" y="160020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Tx/>
              <a:buNone/>
            </a:pPr>
            <a:r>
              <a:rPr lang="en-US" altLang="en-US" sz="2800"/>
              <a:t>Look for the green Pilot’s Wheel signs – all 565 miles of the route re-signed in 2018 </a:t>
            </a:r>
          </a:p>
        </p:txBody>
      </p:sp>
      <p:sp>
        <p:nvSpPr>
          <p:cNvPr id="25604" name="Line 4">
            <a:extLst>
              <a:ext uri="{FF2B5EF4-FFF2-40B4-BE49-F238E27FC236}">
                <a16:creationId xmlns:a16="http://schemas.microsoft.com/office/drawing/2014/main" id="{8C029ABC-F610-40B0-A23A-58037F082058}"/>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5605" name="Picture 1" descr="Photograph showing Minnesota Great River Road sign with State Highway 16 sign">
            <a:extLst>
              <a:ext uri="{FF2B5EF4-FFF2-40B4-BE49-F238E27FC236}">
                <a16:creationId xmlns:a16="http://schemas.microsoft.com/office/drawing/2014/main" id="{035D7AC9-8D6B-4F6A-AFEE-3369BBCA9C0B}"/>
              </a:ext>
            </a:extLst>
          </p:cNvPr>
          <p:cNvPicPr>
            <a:picLocks noChangeAspect="1"/>
          </p:cNvPicPr>
          <p:nvPr/>
        </p:nvPicPr>
        <p:blipFill>
          <a:blip r:embed="rId3">
            <a:extLst>
              <a:ext uri="{28A0092B-C50C-407E-A947-70E740481C1C}">
                <a14:useLocalDpi xmlns:a14="http://schemas.microsoft.com/office/drawing/2010/main" val="0"/>
              </a:ext>
            </a:extLst>
          </a:blip>
          <a:srcRect l="21928" r="1035"/>
          <a:stretch>
            <a:fillRect/>
          </a:stretch>
        </p:blipFill>
        <p:spPr bwMode="auto">
          <a:xfrm>
            <a:off x="762000" y="2895600"/>
            <a:ext cx="19812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6" name="Picture 4" descr="Minnesota Great River Road sign and Mississippi River Trail sign with signs for US Highways 61 and 63">
            <a:extLst>
              <a:ext uri="{FF2B5EF4-FFF2-40B4-BE49-F238E27FC236}">
                <a16:creationId xmlns:a16="http://schemas.microsoft.com/office/drawing/2014/main" id="{AB136F75-E0A2-45A4-B21F-387C68B940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895600"/>
            <a:ext cx="257175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7" name="Picture 2" descr="National Route Great River Road sign with Itasca County Road 3 sign">
            <a:extLst>
              <a:ext uri="{FF2B5EF4-FFF2-40B4-BE49-F238E27FC236}">
                <a16:creationId xmlns:a16="http://schemas.microsoft.com/office/drawing/2014/main" id="{C369C8F7-7D5A-474B-BB09-6241E929AFC9}"/>
              </a:ext>
            </a:extLst>
          </p:cNvPr>
          <p:cNvPicPr>
            <a:picLocks noChangeAspect="1"/>
          </p:cNvPicPr>
          <p:nvPr/>
        </p:nvPicPr>
        <p:blipFill>
          <a:blip r:embed="rId5">
            <a:extLst>
              <a:ext uri="{28A0092B-C50C-407E-A947-70E740481C1C}">
                <a14:useLocalDpi xmlns:a14="http://schemas.microsoft.com/office/drawing/2010/main" val="0"/>
              </a:ext>
            </a:extLst>
          </a:blip>
          <a:srcRect t="2274"/>
          <a:stretch>
            <a:fillRect/>
          </a:stretch>
        </p:blipFill>
        <p:spPr bwMode="auto">
          <a:xfrm>
            <a:off x="5562600" y="2895600"/>
            <a:ext cx="2921000" cy="3413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4B2B9AAD-B07F-4C70-A83C-871A3AFE8AB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en-US" altLang="en-US" sz="3200" u="sng" dirty="0">
                <a:solidFill>
                  <a:schemeClr val="tx1"/>
                </a:solidFill>
                <a:cs typeface="Times New Roman" panose="02020603050405020304" pitchFamily="18" charset="0"/>
              </a:rPr>
              <a:t>Website</a:t>
            </a:r>
          </a:p>
        </p:txBody>
      </p:sp>
      <p:sp>
        <p:nvSpPr>
          <p:cNvPr id="4" name="Text Placeholder 3">
            <a:extLst>
              <a:ext uri="{FF2B5EF4-FFF2-40B4-BE49-F238E27FC236}">
                <a16:creationId xmlns:a16="http://schemas.microsoft.com/office/drawing/2014/main" id="{307E26E2-1F36-4E84-994C-02385C8E939B}"/>
              </a:ext>
            </a:extLst>
          </p:cNvPr>
          <p:cNvSpPr>
            <a:spLocks noGrp="1"/>
          </p:cNvSpPr>
          <p:nvPr>
            <p:ph type="body" sz="half" idx="2"/>
          </p:nvPr>
        </p:nvSpPr>
        <p:spPr/>
        <p:txBody>
          <a:bodyPr/>
          <a:lstStyle/>
          <a:p>
            <a:pPr marL="214313" indent="-214313">
              <a:buFont typeface="Arial" panose="020B0604020202020204" pitchFamily="34" charset="0"/>
              <a:buChar char="•"/>
              <a:defRPr/>
            </a:pPr>
            <a:endParaRPr lang="en-US" dirty="0"/>
          </a:p>
          <a:p>
            <a:pPr marL="214313" indent="-214313">
              <a:buFont typeface="Arial" panose="020B0604020202020204" pitchFamily="34" charset="0"/>
              <a:buChar char="•"/>
              <a:defRPr/>
            </a:pPr>
            <a:r>
              <a:rPr lang="en-US" sz="2400" dirty="0"/>
              <a:t>Complete Redesign</a:t>
            </a:r>
          </a:p>
          <a:p>
            <a:pPr marL="214313" indent="-214313">
              <a:buFont typeface="Arial" panose="020B0604020202020204" pitchFamily="34" charset="0"/>
              <a:buChar char="•"/>
              <a:defRPr/>
            </a:pPr>
            <a:r>
              <a:rPr lang="en-US" sz="2400" dirty="0"/>
              <a:t>Launched in February 2020</a:t>
            </a:r>
          </a:p>
          <a:p>
            <a:pPr marL="214313" indent="-214313">
              <a:buFont typeface="Arial" panose="020B0604020202020204" pitchFamily="34" charset="0"/>
              <a:buChar char="•"/>
              <a:defRPr/>
            </a:pPr>
            <a:r>
              <a:rPr lang="en-US" sz="2400" dirty="0"/>
              <a:t>Visual priority, mobile device friendly </a:t>
            </a:r>
          </a:p>
          <a:p>
            <a:pPr marL="214313" indent="-214313">
              <a:buFont typeface="Arial" panose="020B0604020202020204" pitchFamily="34" charset="0"/>
              <a:buChar char="•"/>
              <a:defRPr/>
            </a:pPr>
            <a:r>
              <a:rPr lang="en-US" sz="2400" dirty="0"/>
              <a:t>Focus on Plan Your Trip mapping &amp; digital travel guides</a:t>
            </a:r>
          </a:p>
          <a:p>
            <a:pPr>
              <a:defRPr/>
            </a:pPr>
            <a:endParaRPr lang="en-US" dirty="0"/>
          </a:p>
        </p:txBody>
      </p:sp>
      <p:pic>
        <p:nvPicPr>
          <p:cNvPr id="27651" name="Content Placeholder 5" descr="Sample screen shots from Minnesota Great River Road website">
            <a:extLst>
              <a:ext uri="{FF2B5EF4-FFF2-40B4-BE49-F238E27FC236}">
                <a16:creationId xmlns:a16="http://schemas.microsoft.com/office/drawing/2014/main" id="{B7D48EFF-8C01-412C-A27E-2A82EEE0268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76600" y="366713"/>
            <a:ext cx="4803775" cy="6218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369E6D7-31C1-469D-AFBB-BA2F4778AFC7}"/>
              </a:ext>
            </a:extLst>
          </p:cNvPr>
          <p:cNvSpPr>
            <a:spLocks noGrp="1" noChangeArrowheads="1"/>
          </p:cNvSpPr>
          <p:nvPr>
            <p:ph type="title"/>
          </p:nvPr>
        </p:nvSpPr>
        <p:spPr bwMode="auto">
          <a:xfrm>
            <a:off x="457200" y="36512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4000" b="1"/>
              <a:t>Plan Your Trip</a:t>
            </a:r>
            <a:endParaRPr lang="en-US" altLang="en-US" sz="4000" b="1">
              <a:latin typeface="Bookman Old Style" panose="02050604050505020204" pitchFamily="18" charset="0"/>
            </a:endParaRPr>
          </a:p>
        </p:txBody>
      </p:sp>
      <p:sp>
        <p:nvSpPr>
          <p:cNvPr id="6147" name="Content Placeholder 3">
            <a:extLst>
              <a:ext uri="{FF2B5EF4-FFF2-40B4-BE49-F238E27FC236}">
                <a16:creationId xmlns:a16="http://schemas.microsoft.com/office/drawing/2014/main" id="{D6900893-E261-4C79-8ABE-3EBF63E70B69}"/>
              </a:ext>
            </a:extLst>
          </p:cNvPr>
          <p:cNvSpPr>
            <a:spLocks noGrp="1"/>
          </p:cNvSpPr>
          <p:nvPr>
            <p:ph sz="half" idx="1"/>
          </p:nvPr>
        </p:nvSpPr>
        <p:spPr bwMode="auto">
          <a:xfrm>
            <a:off x="157163" y="1508125"/>
            <a:ext cx="4110037" cy="3429000"/>
          </a:xfrm>
        </p:spPr>
        <p:txBody>
          <a:bodyPr vert="horz" wrap="square" lIns="91440" tIns="45720" rIns="91440" bIns="45720" numCol="1" anchor="t" anchorCtr="0" compatLnSpc="1">
            <a:prstTxWarp prst="textNoShape">
              <a:avLst/>
            </a:prstTxWarp>
          </a:bodyPr>
          <a:lstStyle/>
          <a:p>
            <a:pPr marL="0" indent="0">
              <a:spcBef>
                <a:spcPct val="0"/>
              </a:spcBef>
              <a:buFontTx/>
              <a:buNone/>
              <a:defRPr/>
            </a:pPr>
            <a:r>
              <a:rPr lang="en-US" altLang="en-US" sz="2200" dirty="0"/>
              <a:t>Access via</a:t>
            </a:r>
            <a:r>
              <a:rPr lang="en-US" altLang="en-US" sz="2000" dirty="0"/>
              <a:t> www.mnmississippiriver.com</a:t>
            </a:r>
          </a:p>
          <a:p>
            <a:pPr marL="0" indent="0">
              <a:spcBef>
                <a:spcPct val="0"/>
              </a:spcBef>
              <a:buFontTx/>
              <a:buNone/>
              <a:defRPr/>
            </a:pPr>
            <a:endParaRPr lang="en-US" altLang="en-US" sz="2200" dirty="0"/>
          </a:p>
          <a:p>
            <a:pPr>
              <a:spcBef>
                <a:spcPct val="0"/>
              </a:spcBef>
              <a:defRPr/>
            </a:pPr>
            <a:r>
              <a:rPr lang="en-US" altLang="en-US" sz="2200" dirty="0"/>
              <a:t>Traveler Resource Database</a:t>
            </a:r>
          </a:p>
          <a:p>
            <a:pPr>
              <a:spcBef>
                <a:spcPct val="0"/>
              </a:spcBef>
              <a:defRPr/>
            </a:pPr>
            <a:r>
              <a:rPr lang="en-US" altLang="en-US" sz="2200" dirty="0"/>
              <a:t>Great River Road Route</a:t>
            </a:r>
          </a:p>
          <a:p>
            <a:pPr>
              <a:spcBef>
                <a:spcPct val="0"/>
              </a:spcBef>
              <a:defRPr/>
            </a:pPr>
            <a:r>
              <a:rPr lang="en-US" altLang="en-US" sz="2200" dirty="0"/>
              <a:t>MRT Route </a:t>
            </a:r>
          </a:p>
          <a:p>
            <a:pPr>
              <a:spcBef>
                <a:spcPct val="0"/>
              </a:spcBef>
              <a:defRPr/>
            </a:pPr>
            <a:r>
              <a:rPr lang="en-US" altLang="en-US" sz="2200" dirty="0"/>
              <a:t>Planes, Trains, Excursion Boats</a:t>
            </a:r>
          </a:p>
          <a:p>
            <a:pPr eaLnBrk="1" hangingPunct="1">
              <a:spcBef>
                <a:spcPct val="0"/>
              </a:spcBef>
              <a:defRPr/>
            </a:pPr>
            <a:r>
              <a:rPr lang="en-US" altLang="en-US" sz="2200" dirty="0" err="1"/>
              <a:t>MnGrown</a:t>
            </a:r>
            <a:r>
              <a:rPr lang="en-US" altLang="en-US" sz="2200" dirty="0"/>
              <a:t> Members</a:t>
            </a:r>
          </a:p>
          <a:p>
            <a:pPr>
              <a:defRPr/>
            </a:pPr>
            <a:r>
              <a:rPr lang="en-US" altLang="en-US" sz="2200" dirty="0"/>
              <a:t>Navigation Tool</a:t>
            </a:r>
          </a:p>
          <a:p>
            <a:pPr>
              <a:defRPr/>
            </a:pPr>
            <a:endParaRPr lang="en-US" altLang="en-US" dirty="0"/>
          </a:p>
        </p:txBody>
      </p:sp>
      <p:pic>
        <p:nvPicPr>
          <p:cNvPr id="28676" name="Content Placeholder 5" descr="Minnesota Grown logo">
            <a:extLst>
              <a:ext uri="{FF2B5EF4-FFF2-40B4-BE49-F238E27FC236}">
                <a16:creationId xmlns:a16="http://schemas.microsoft.com/office/drawing/2014/main" id="{EE16C37A-703D-4866-9A4D-0C19982EFD7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195388" y="4937125"/>
            <a:ext cx="1630362" cy="10969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677" name="Line 4">
            <a:extLst>
              <a:ext uri="{FF2B5EF4-FFF2-40B4-BE49-F238E27FC236}">
                <a16:creationId xmlns:a16="http://schemas.microsoft.com/office/drawing/2014/main" id="{BE857B23-4C41-488F-9604-A0B97ED820C9}"/>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8679" name="Picture 6" descr="Photo of landing page graphic for Plan Your Trip online mapping">
            <a:extLst>
              <a:ext uri="{FF2B5EF4-FFF2-40B4-BE49-F238E27FC236}">
                <a16:creationId xmlns:a16="http://schemas.microsoft.com/office/drawing/2014/main" id="{D9868664-A779-4FE2-8DCD-1E868A6097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4256314" y="1947953"/>
            <a:ext cx="4568785" cy="14630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680" name="Picture 1">
            <a:extLst>
              <a:ext uri="{FF2B5EF4-FFF2-40B4-BE49-F238E27FC236}">
                <a16:creationId xmlns:a16="http://schemas.microsoft.com/office/drawing/2014/main" id="{8C5D9DC2-D588-4C12-827D-19E4498A32D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3075" y="3930650"/>
            <a:ext cx="4327525" cy="2697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4D150FA-E689-4A96-8693-D7094FE42E8C}"/>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4000" b="1"/>
              <a:t>Digital Travel Gui</a:t>
            </a:r>
            <a:r>
              <a:rPr lang="en-US" altLang="en-US" b="1"/>
              <a:t>des</a:t>
            </a:r>
            <a:endParaRPr lang="en-US" altLang="en-US" b="1">
              <a:latin typeface="Bookman Old Style" panose="02050604050505020204" pitchFamily="18" charset="0"/>
            </a:endParaRPr>
          </a:p>
        </p:txBody>
      </p:sp>
      <p:pic>
        <p:nvPicPr>
          <p:cNvPr id="30723" name="Content Placeholder 4" descr="Image of park with gazebo&#10;">
            <a:hlinkClick r:id="rId3"/>
            <a:extLst>
              <a:ext uri="{FF2B5EF4-FFF2-40B4-BE49-F238E27FC236}">
                <a16:creationId xmlns:a16="http://schemas.microsoft.com/office/drawing/2014/main" id="{8BC3CFBE-47B2-4458-A537-B37878E7E715}"/>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a:stretch/>
        </p:blipFill>
        <p:spPr bwMode="auto">
          <a:xfrm>
            <a:off x="152401" y="1219322"/>
            <a:ext cx="7607298" cy="36573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Content Placeholder 2" descr="State Parks digital travel guide homepage">
            <a:extLst>
              <a:ext uri="{FF2B5EF4-FFF2-40B4-BE49-F238E27FC236}">
                <a16:creationId xmlns:a16="http://schemas.microsoft.com/office/drawing/2014/main" id="{EFDBCEFD-1EE3-4B5D-9346-00484E1129C7}"/>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267200" y="3771900"/>
            <a:ext cx="4206875" cy="279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Line 4">
            <a:extLst>
              <a:ext uri="{FF2B5EF4-FFF2-40B4-BE49-F238E27FC236}">
                <a16:creationId xmlns:a16="http://schemas.microsoft.com/office/drawing/2014/main" id="{5A86A8F5-7F46-4C4E-B8F5-64E79F14AEA0}"/>
              </a:ext>
              <a:ext uri="{C183D7F6-B498-43B3-948B-1728B52AA6E4}">
                <adec:decorative xmlns:adec="http://schemas.microsoft.com/office/drawing/2017/decorative" val="1"/>
              </a:ext>
            </a:extLst>
          </p:cNvPr>
          <p:cNvSpPr>
            <a:spLocks noChangeShapeType="1"/>
          </p:cNvSpPr>
          <p:nvPr/>
        </p:nvSpPr>
        <p:spPr bwMode="auto">
          <a:xfrm>
            <a:off x="0" y="10668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7" name="TextBox 1">
            <a:extLst>
              <a:ext uri="{FF2B5EF4-FFF2-40B4-BE49-F238E27FC236}">
                <a16:creationId xmlns:a16="http://schemas.microsoft.com/office/drawing/2014/main" id="{CE4D1E33-130D-4FA4-A4E5-4004460713EE}"/>
              </a:ext>
            </a:extLst>
          </p:cNvPr>
          <p:cNvSpPr txBox="1">
            <a:spLocks noChangeArrowheads="1"/>
          </p:cNvSpPr>
          <p:nvPr/>
        </p:nvSpPr>
        <p:spPr bwMode="auto">
          <a:xfrm>
            <a:off x="4067175" y="6027738"/>
            <a:ext cx="1009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800">
                <a:hlinkClick r:id="rId3"/>
              </a:rPr>
              <a:t>Bluffs Travel Guide</a:t>
            </a:r>
            <a:endParaRPr lang="en-US" altLang="en-US" sz="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D643805E-8B7D-4AC7-B768-E9173CDC756D}"/>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en-US" altLang="en-US" sz="3200" u="sng" dirty="0">
                <a:solidFill>
                  <a:schemeClr val="tx1"/>
                </a:solidFill>
                <a:cs typeface="Times New Roman" panose="02020603050405020304" pitchFamily="18" charset="0"/>
              </a:rPr>
              <a:t>Print Map</a:t>
            </a:r>
          </a:p>
        </p:txBody>
      </p:sp>
      <p:sp>
        <p:nvSpPr>
          <p:cNvPr id="4" name="Text Placeholder 3">
            <a:extLst>
              <a:ext uri="{FF2B5EF4-FFF2-40B4-BE49-F238E27FC236}">
                <a16:creationId xmlns:a16="http://schemas.microsoft.com/office/drawing/2014/main" id="{0C5EC3EE-0B98-4AB9-8A24-C44DF6C84F63}"/>
              </a:ext>
            </a:extLst>
          </p:cNvPr>
          <p:cNvSpPr>
            <a:spLocks noGrp="1"/>
          </p:cNvSpPr>
          <p:nvPr>
            <p:ph type="body" sz="half" idx="2"/>
          </p:nvPr>
        </p:nvSpPr>
        <p:spPr/>
        <p:txBody>
          <a:bodyPr/>
          <a:lstStyle/>
          <a:p>
            <a:pPr marL="214313" indent="-214313">
              <a:buFont typeface="Arial" panose="020B0604020202020204" pitchFamily="34" charset="0"/>
              <a:buChar char="•"/>
              <a:defRPr/>
            </a:pPr>
            <a:endParaRPr lang="en-US" dirty="0"/>
          </a:p>
          <a:p>
            <a:pPr marL="342900" indent="-342900">
              <a:buFont typeface="Arial" panose="020B0604020202020204" pitchFamily="34" charset="0"/>
              <a:buChar char="•"/>
              <a:defRPr/>
            </a:pPr>
            <a:r>
              <a:rPr lang="en-US" sz="2200" dirty="0"/>
              <a:t>Designed by MnDOT</a:t>
            </a:r>
          </a:p>
          <a:p>
            <a:pPr marL="342900" indent="-342900">
              <a:buFont typeface="Arial" panose="020B0604020202020204" pitchFamily="34" charset="0"/>
              <a:buChar char="•"/>
              <a:defRPr/>
            </a:pPr>
            <a:r>
              <a:rPr lang="en-US" sz="2200" dirty="0"/>
              <a:t>Content feedback from MN-MRPC, Interpretive Centers and marketing partners</a:t>
            </a:r>
          </a:p>
          <a:p>
            <a:pPr marL="342900" indent="-342900">
              <a:buFont typeface="Arial" panose="020B0604020202020204" pitchFamily="34" charset="0"/>
              <a:buChar char="•"/>
              <a:defRPr/>
            </a:pPr>
            <a:r>
              <a:rPr lang="en-US" sz="2200" dirty="0"/>
              <a:t>80,000 copies printed in 2020 for two year distribution</a:t>
            </a:r>
          </a:p>
          <a:p>
            <a:pPr marL="342900" indent="-342900">
              <a:buFont typeface="Arial" panose="020B0604020202020204" pitchFamily="34" charset="0"/>
              <a:buChar char="•"/>
              <a:defRPr/>
            </a:pPr>
            <a:r>
              <a:rPr lang="en-US" sz="2200" dirty="0"/>
              <a:t>Contact MN-MRPC office to request copies</a:t>
            </a:r>
          </a:p>
          <a:p>
            <a:pPr>
              <a:defRPr/>
            </a:pPr>
            <a:endParaRPr lang="en-US" dirty="0"/>
          </a:p>
        </p:txBody>
      </p:sp>
      <p:pic>
        <p:nvPicPr>
          <p:cNvPr id="32771" name="Content Placeholder 5" descr="Photograph of Minnesota Great River Road print map">
            <a:extLst>
              <a:ext uri="{FF2B5EF4-FFF2-40B4-BE49-F238E27FC236}">
                <a16:creationId xmlns:a16="http://schemas.microsoft.com/office/drawing/2014/main" id="{AF33080C-AD39-48F6-A1F2-CFD8FDDDB8D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86200" y="639763"/>
            <a:ext cx="4002088" cy="5853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15028C3-FFD7-4DB7-BD5C-3E6520A4B1FF}"/>
              </a:ext>
            </a:extLst>
          </p:cNvPr>
          <p:cNvSpPr>
            <a:spLocks noGrp="1" noChangeArrowheads="1"/>
          </p:cNvSpPr>
          <p:nvPr>
            <p:ph type="title"/>
          </p:nvPr>
        </p:nvSpPr>
        <p:spPr bwMode="auto">
          <a:xfrm>
            <a:off x="330200" y="4699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4000" b="1" dirty="0"/>
              <a:t>Ambassador Program </a:t>
            </a:r>
          </a:p>
        </p:txBody>
      </p:sp>
      <p:sp>
        <p:nvSpPr>
          <p:cNvPr id="35843" name="Rectangle 3">
            <a:extLst>
              <a:ext uri="{FF2B5EF4-FFF2-40B4-BE49-F238E27FC236}">
                <a16:creationId xmlns:a16="http://schemas.microsoft.com/office/drawing/2014/main" id="{21EF7EB9-6CCA-4C31-9EE9-063EEEED89DD}"/>
              </a:ext>
              <a:ext uri="{C183D7F6-B498-43B3-948B-1728B52AA6E4}">
                <adec:decorative xmlns:adec="http://schemas.microsoft.com/office/drawing/2017/decorative" val="1"/>
              </a:ext>
            </a:extLst>
          </p:cNvPr>
          <p:cNvSpPr>
            <a:spLocks noGrp="1" noChangeArrowheads="1"/>
          </p:cNvSpPr>
          <p:nvPr>
            <p:ph idx="1"/>
          </p:nvPr>
        </p:nvSpPr>
        <p:spPr bwMode="auto">
          <a:xfrm>
            <a:off x="457200" y="1600200"/>
            <a:ext cx="8686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endParaRPr lang="en-US" altLang="en-US" sz="2000">
              <a:latin typeface="Bookman Old Style" panose="02050604050505020204" pitchFamily="18" charset="0"/>
            </a:endParaRPr>
          </a:p>
          <a:p>
            <a:pPr eaLnBrk="1" hangingPunct="1">
              <a:lnSpc>
                <a:spcPct val="90000"/>
              </a:lnSpc>
            </a:pPr>
            <a:endParaRPr lang="en-US" altLang="en-US" sz="2000">
              <a:latin typeface="Bookman Old Style" panose="02050604050505020204" pitchFamily="18" charset="0"/>
            </a:endParaRPr>
          </a:p>
        </p:txBody>
      </p:sp>
      <p:sp>
        <p:nvSpPr>
          <p:cNvPr id="35844" name="Line 4">
            <a:extLst>
              <a:ext uri="{FF2B5EF4-FFF2-40B4-BE49-F238E27FC236}">
                <a16:creationId xmlns:a16="http://schemas.microsoft.com/office/drawing/2014/main" id="{6B611F4E-1AF1-495B-A0ED-AE99565D0651}"/>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Rectangle 1">
            <a:extLst>
              <a:ext uri="{FF2B5EF4-FFF2-40B4-BE49-F238E27FC236}">
                <a16:creationId xmlns:a16="http://schemas.microsoft.com/office/drawing/2014/main" id="{B9C619CF-C913-48A4-AB52-DB9A6D777059}"/>
              </a:ext>
            </a:extLst>
          </p:cNvPr>
          <p:cNvSpPr>
            <a:spLocks noChangeArrowheads="1"/>
          </p:cNvSpPr>
          <p:nvPr/>
        </p:nvSpPr>
        <p:spPr bwMode="auto">
          <a:xfrm>
            <a:off x="479425" y="1460500"/>
            <a:ext cx="8185150" cy="6126805"/>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a:lnSpc>
                <a:spcPct val="107000"/>
              </a:lnSpc>
              <a:spcBef>
                <a:spcPts val="0"/>
              </a:spcBef>
              <a:spcAft>
                <a:spcPts val="0"/>
              </a:spcAft>
            </a:pPr>
            <a:r>
              <a:rPr lang="en-US" sz="1800" b="1" dirty="0">
                <a:effectLst/>
                <a:latin typeface="Tahoma" panose="020B0604030504040204" pitchFamily="34" charset="0"/>
                <a:ea typeface="Times New Roman" panose="02020603050405020304" pitchFamily="18" charset="0"/>
                <a:cs typeface="Times New Roman" panose="02020603050405020304" pitchFamily="18" charset="0"/>
              </a:rPr>
              <a:t>Goals of Ambassador Development</a:t>
            </a:r>
            <a:r>
              <a:rPr lang="en-US" sz="1800" dirty="0">
                <a:effectLst/>
                <a:latin typeface="Tahoma" panose="020B0604030504040204" pitchFamily="34" charset="0"/>
                <a:ea typeface="Times New Roman" panose="02020603050405020304" pitchFamily="18" charset="0"/>
                <a:cs typeface="Times New Roman" panose="02020603050405020304" pitchFamily="18" charset="0"/>
              </a:rPr>
              <a:t> 1) develop and strengthen MN Mississippi River Parkway Commission (MN-MRPC) partnerships with byway attractions to leverage improved value from cooperative Minnesota and ten-state efforts; 2) provide Ambassadors with resources, materials, and training to maximize their time and talent; 3) confirm and update Minnesota Great River Road attraction information included in </a:t>
            </a:r>
            <a:r>
              <a:rPr lang="en-US" sz="1800" u="sng" dirty="0">
                <a:effectLst/>
                <a:latin typeface="Tahoma" panose="020B060403050404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Plan Your Trip</a:t>
            </a:r>
            <a:r>
              <a:rPr lang="en-US" sz="1800" dirty="0">
                <a:effectLst/>
                <a:latin typeface="Tahoma" panose="020B0604030504040204" pitchFamily="34" charset="0"/>
                <a:ea typeface="Times New Roman" panose="02020603050405020304" pitchFamily="18" charset="0"/>
                <a:cs typeface="Times New Roman" panose="02020603050405020304" pitchFamily="18" charset="0"/>
              </a:rPr>
              <a:t> and other marketing; and 4) encourage Mississippi River exploration and stewardship.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Tahoma" panose="020B060403050404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Tahoma" panose="020B0604030504040204" pitchFamily="34" charset="0"/>
                <a:ea typeface="Times New Roman" panose="02020603050405020304" pitchFamily="18" charset="0"/>
                <a:cs typeface="Times New Roman" panose="02020603050405020304" pitchFamily="18" charset="0"/>
              </a:rPr>
              <a:t>Initial Ambassadors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Great River Road Interpretive Centers </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Community Tourism Offices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Tahoma" panose="020B060403050404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Tahoma" panose="020B0604030504040204" pitchFamily="34" charset="0"/>
                <a:ea typeface="Times New Roman" panose="02020603050405020304" pitchFamily="18" charset="0"/>
                <a:cs typeface="Times New Roman" panose="02020603050405020304" pitchFamily="18" charset="0"/>
              </a:rPr>
              <a:t>Future Ambassadors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800" u="sng" dirty="0">
                <a:effectLst/>
                <a:latin typeface="Tahoma" panose="020B060403050404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Plan Your Trip</a:t>
            </a:r>
            <a:r>
              <a:rPr lang="en-US" sz="1800" dirty="0">
                <a:effectLst/>
                <a:latin typeface="Tahoma" panose="020B0604030504040204" pitchFamily="34" charset="0"/>
                <a:ea typeface="Times New Roman" panose="02020603050405020304" pitchFamily="18" charset="0"/>
                <a:cs typeface="Times New Roman" panose="02020603050405020304" pitchFamily="18" charset="0"/>
              </a:rPr>
              <a:t> traveler resource site managers and staff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Other Great River Road attractions, Minnesota Grown members, and businesses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endParaRPr lang="en-US" altLang="en-US" sz="2000" dirty="0"/>
          </a:p>
          <a:p>
            <a:pPr>
              <a:defRPr/>
            </a:pPr>
            <a:endParaRPr lang="en-US" altLang="en-US" sz="2000" dirty="0"/>
          </a:p>
          <a:p>
            <a:pPr>
              <a:defRPr/>
            </a:pPr>
            <a:endParaRPr lang="en-US" altLang="en-US" sz="2000" dirty="0"/>
          </a:p>
          <a:p>
            <a:pPr>
              <a:defRPr/>
            </a:pPr>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70F298A-BFEC-4DDC-AC44-6BFACDDC3B5C}"/>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3200" b="1" dirty="0"/>
              <a:t>MN Mississippi River Parkway Commission</a:t>
            </a:r>
          </a:p>
        </p:txBody>
      </p:sp>
      <p:sp>
        <p:nvSpPr>
          <p:cNvPr id="22531" name="Rectangle 3">
            <a:extLst>
              <a:ext uri="{FF2B5EF4-FFF2-40B4-BE49-F238E27FC236}">
                <a16:creationId xmlns:a16="http://schemas.microsoft.com/office/drawing/2014/main" id="{63255FA4-6359-476C-9E54-2C29525E76ED}"/>
              </a:ext>
            </a:extLst>
          </p:cNvPr>
          <p:cNvSpPr>
            <a:spLocks noGrp="1" noChangeArrowheads="1"/>
          </p:cNvSpPr>
          <p:nvPr>
            <p:ph sz="half" idx="1"/>
          </p:nvPr>
        </p:nvSpPr>
        <p:spPr bwMode="auto">
          <a:xfrm>
            <a:off x="457200" y="5029199"/>
            <a:ext cx="8382000" cy="1523999"/>
          </a:xfrm>
        </p:spPr>
        <p:txBody>
          <a:bodyPr vert="horz" wrap="square" lIns="91440" tIns="45720" rIns="91440" bIns="45720" numCol="1" anchor="t" anchorCtr="0" compatLnSpc="1">
            <a:prstTxWarp prst="textNoShape">
              <a:avLst/>
            </a:prstTxWarp>
          </a:bodyPr>
          <a:lstStyle/>
          <a:p>
            <a:pPr marL="0" indent="0" eaLnBrk="1" hangingPunct="1">
              <a:spcBef>
                <a:spcPts val="0"/>
              </a:spcBef>
              <a:buFontTx/>
              <a:buNone/>
              <a:defRPr/>
            </a:pPr>
            <a:endParaRPr lang="en-US" altLang="en-US" sz="2000" dirty="0"/>
          </a:p>
          <a:p>
            <a:pPr marL="0" indent="0" algn="ctr" eaLnBrk="1" hangingPunct="1">
              <a:spcBef>
                <a:spcPts val="0"/>
              </a:spcBef>
              <a:buNone/>
              <a:defRPr/>
            </a:pPr>
            <a:endParaRPr lang="en-US" altLang="en-US" sz="2000" dirty="0"/>
          </a:p>
          <a:p>
            <a:pPr marL="0" indent="0" algn="ctr" eaLnBrk="1" hangingPunct="1">
              <a:spcBef>
                <a:spcPts val="0"/>
              </a:spcBef>
              <a:buNone/>
              <a:defRPr/>
            </a:pPr>
            <a:r>
              <a:rPr lang="en-US" altLang="en-US" sz="2000" dirty="0"/>
              <a:t>2022 meeting schedule will be posted at - </a:t>
            </a:r>
            <a:r>
              <a:rPr lang="en-US" altLang="en-US" sz="2000" dirty="0">
                <a:hlinkClick r:id="rId3">
                  <a:extLst>
                    <a:ext uri="{A12FA001-AC4F-418D-AE19-62706E023703}">
                      <ahyp:hlinkClr xmlns:ahyp="http://schemas.microsoft.com/office/drawing/2018/hyperlinkcolor" val="tx"/>
                    </a:ext>
                  </a:extLst>
                </a:hlinkClick>
              </a:rPr>
              <a:t>https://www.commissions.leg.state.mn.us/mrpc/mrpc.html</a:t>
            </a:r>
            <a:endParaRPr lang="en-US" altLang="en-US" sz="2000" dirty="0"/>
          </a:p>
          <a:p>
            <a:pPr algn="ctr" eaLnBrk="1" hangingPunct="1">
              <a:spcBef>
                <a:spcPts val="0"/>
              </a:spcBef>
              <a:defRPr/>
            </a:pPr>
            <a:endParaRPr lang="en-US" altLang="en-US" sz="2000" dirty="0"/>
          </a:p>
          <a:p>
            <a:pPr marL="0" indent="0" eaLnBrk="1" hangingPunct="1">
              <a:spcBef>
                <a:spcPts val="0"/>
              </a:spcBef>
              <a:buFontTx/>
              <a:buNone/>
              <a:defRPr/>
            </a:pPr>
            <a:r>
              <a:rPr lang="en-US" altLang="en-US" sz="2000" dirty="0"/>
              <a:t> </a:t>
            </a:r>
          </a:p>
        </p:txBody>
      </p:sp>
      <p:sp>
        <p:nvSpPr>
          <p:cNvPr id="37893" name="Line 4">
            <a:extLst>
              <a:ext uri="{FF2B5EF4-FFF2-40B4-BE49-F238E27FC236}">
                <a16:creationId xmlns:a16="http://schemas.microsoft.com/office/drawing/2014/main" id="{7DCD09C9-106F-4A81-B8C7-331D48A50F31}"/>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 name="Picture 7" descr="Minnesota Mississippi River Parkway Commission organizational chart of members">
            <a:extLst>
              <a:ext uri="{FF2B5EF4-FFF2-40B4-BE49-F238E27FC236}">
                <a16:creationId xmlns:a16="http://schemas.microsoft.com/office/drawing/2014/main" id="{E76E1DC2-E30A-4FD0-A36E-4B868D56FF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604" y="1424782"/>
            <a:ext cx="7586791" cy="400843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65FF93B-0748-4FB5-828F-111201513051}"/>
              </a:ext>
            </a:extLst>
          </p:cNvPr>
          <p:cNvSpPr>
            <a:spLocks noGrp="1" noChangeArrowheads="1"/>
          </p:cNvSpPr>
          <p:nvPr>
            <p:ph type="title"/>
          </p:nvPr>
        </p:nvSpPr>
        <p:spPr bwMode="auto">
          <a:xfrm>
            <a:off x="330200" y="3810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Regional Commissioner Election</a:t>
            </a:r>
          </a:p>
        </p:txBody>
      </p:sp>
      <p:sp>
        <p:nvSpPr>
          <p:cNvPr id="3" name="Content Placeholder 2">
            <a:extLst>
              <a:ext uri="{FF2B5EF4-FFF2-40B4-BE49-F238E27FC236}">
                <a16:creationId xmlns:a16="http://schemas.microsoft.com/office/drawing/2014/main" id="{63824238-4AD4-49BF-9CCA-FF9BB76ACD20}"/>
              </a:ext>
            </a:extLst>
          </p:cNvPr>
          <p:cNvSpPr>
            <a:spLocks noGrp="1"/>
          </p:cNvSpPr>
          <p:nvPr>
            <p:ph idx="1"/>
          </p:nvPr>
        </p:nvSpPr>
        <p:spPr>
          <a:xfrm>
            <a:off x="304800" y="1676400"/>
            <a:ext cx="8534400" cy="5029200"/>
          </a:xfrm>
        </p:spPr>
        <p:txBody>
          <a:bodyPr/>
          <a:lstStyle/>
          <a:p>
            <a:pPr marL="0" indent="0">
              <a:buFontTx/>
              <a:buNone/>
              <a:defRPr/>
            </a:pPr>
            <a:r>
              <a:rPr lang="en-US" sz="1800" b="1" u="sng" dirty="0"/>
              <a:t>MN-MRPC COMMISSIONER RESPONSIBILITIES</a:t>
            </a:r>
            <a:endParaRPr lang="en-US" sz="1800" dirty="0"/>
          </a:p>
          <a:p>
            <a:pPr>
              <a:defRPr/>
            </a:pPr>
            <a:r>
              <a:rPr lang="en-US" sz="1600" dirty="0"/>
              <a:t>Enact the MN-MRPC mission at National, State and local levels.</a:t>
            </a:r>
          </a:p>
          <a:p>
            <a:pPr>
              <a:defRPr/>
            </a:pPr>
            <a:r>
              <a:rPr lang="en-US" sz="1600" dirty="0"/>
              <a:t>Participate in four Minnesota meetings of the MN-MRPC annually.</a:t>
            </a:r>
          </a:p>
          <a:p>
            <a:pPr>
              <a:defRPr/>
            </a:pPr>
            <a:r>
              <a:rPr lang="en-US" sz="1600" dirty="0"/>
              <a:t>Participate in bi-annual National Mississippi River Parkway Commission meetings and serve on National Standing Committees. </a:t>
            </a:r>
          </a:p>
          <a:p>
            <a:pPr>
              <a:defRPr/>
            </a:pPr>
            <a:r>
              <a:rPr lang="en-US" sz="1600" dirty="0"/>
              <a:t>Actively support special events related to the Mississippi River and/or Great River Road.</a:t>
            </a:r>
          </a:p>
          <a:p>
            <a:pPr>
              <a:buFontTx/>
              <a:buNone/>
              <a:defRPr/>
            </a:pPr>
            <a:r>
              <a:rPr lang="en-US" sz="1400" dirty="0"/>
              <a:t>	</a:t>
            </a:r>
            <a:br>
              <a:rPr lang="en-US" sz="1400" dirty="0"/>
            </a:br>
            <a:endParaRPr lang="en-US" sz="1400" dirty="0"/>
          </a:p>
          <a:p>
            <a:pPr>
              <a:buFontTx/>
              <a:buNone/>
              <a:defRPr/>
            </a:pPr>
            <a:r>
              <a:rPr lang="en-US" sz="1800" b="1" u="sng" cap="all" dirty="0"/>
              <a:t>In addition, regional commissioner’s responsibilities are</a:t>
            </a:r>
            <a:r>
              <a:rPr lang="en-US" sz="1800" b="1" cap="all" dirty="0"/>
              <a:t>:</a:t>
            </a:r>
          </a:p>
          <a:p>
            <a:pPr>
              <a:defRPr/>
            </a:pPr>
            <a:r>
              <a:rPr lang="en-US" sz="1600" dirty="0"/>
              <a:t>Enable their Citizen Committee and regional stakeholders to maximize the benefits of the Great River Road. </a:t>
            </a:r>
          </a:p>
          <a:p>
            <a:pPr>
              <a:defRPr/>
            </a:pPr>
            <a:r>
              <a:rPr lang="en-US" sz="1600" dirty="0"/>
              <a:t>Act as link between the MRPC/MN-MRPC and the regional Great River Road citizen committee.</a:t>
            </a:r>
          </a:p>
          <a:p>
            <a:pPr>
              <a:defRPr/>
            </a:pPr>
            <a:r>
              <a:rPr lang="en-US" sz="1600" dirty="0"/>
              <a:t>Foster partnerships and cooperation within the region, harnessing local resources to implement the mission.</a:t>
            </a:r>
          </a:p>
          <a:p>
            <a:pPr>
              <a:defRPr/>
            </a:pPr>
            <a:r>
              <a:rPr lang="en-US" sz="1600" dirty="0"/>
              <a:t>Coordinate meetings and lead implementation of work by their Regional Citizen Committee.</a:t>
            </a:r>
          </a:p>
          <a:p>
            <a:pPr>
              <a:defRPr/>
            </a:pPr>
            <a:endParaRPr lang="en-US" sz="1400" dirty="0"/>
          </a:p>
        </p:txBody>
      </p:sp>
      <p:sp>
        <p:nvSpPr>
          <p:cNvPr id="39940" name="Line 4">
            <a:extLst>
              <a:ext uri="{FF2B5EF4-FFF2-40B4-BE49-F238E27FC236}">
                <a16:creationId xmlns:a16="http://schemas.microsoft.com/office/drawing/2014/main" id="{D2BEDAE0-E79A-4C2F-B91D-446D4A2CC80E}"/>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8FE2298-BD51-4146-9857-71C77A2A8A3A}"/>
              </a:ext>
            </a:extLst>
          </p:cNvPr>
          <p:cNvSpPr>
            <a:spLocks noGrp="1" noChangeArrowheads="1"/>
          </p:cNvSpPr>
          <p:nvPr>
            <p:ph type="title"/>
          </p:nvPr>
        </p:nvSpPr>
        <p:spPr bwMode="auto">
          <a:xfrm>
            <a:off x="342900" y="4572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b="1" dirty="0"/>
              <a:t>Agenda</a:t>
            </a:r>
          </a:p>
        </p:txBody>
      </p:sp>
      <p:sp>
        <p:nvSpPr>
          <p:cNvPr id="6147" name="Rectangle 3">
            <a:extLst>
              <a:ext uri="{FF2B5EF4-FFF2-40B4-BE49-F238E27FC236}">
                <a16:creationId xmlns:a16="http://schemas.microsoft.com/office/drawing/2014/main" id="{AD950D3B-2188-44D7-9343-D4A3FCB493CE}"/>
              </a:ext>
            </a:extLst>
          </p:cNvPr>
          <p:cNvSpPr>
            <a:spLocks noGrp="1" noChangeArrowheads="1"/>
          </p:cNvSpPr>
          <p:nvPr>
            <p:ph idx="1"/>
          </p:nvPr>
        </p:nvSpPr>
        <p:spPr bwMode="auto">
          <a:xfrm>
            <a:off x="685800" y="1600200"/>
            <a:ext cx="3886200" cy="4800600"/>
          </a:xfrm>
        </p:spPr>
        <p:txBody>
          <a:bodyPr vert="horz" wrap="square" lIns="91440" tIns="45720" rIns="91440" bIns="45720" numCol="1" anchor="t" anchorCtr="0" compatLnSpc="1">
            <a:prstTxWarp prst="textNoShape">
              <a:avLst/>
            </a:prstTxWarp>
          </a:bodyPr>
          <a:lstStyle/>
          <a:p>
            <a:pPr marL="514350" indent="-514350" eaLnBrk="1" hangingPunct="1">
              <a:lnSpc>
                <a:spcPct val="150000"/>
              </a:lnSpc>
              <a:buFontTx/>
              <a:buAutoNum type="romanUcPeriod"/>
              <a:defRPr/>
            </a:pPr>
            <a:r>
              <a:rPr lang="en-US" sz="2400" dirty="0"/>
              <a:t>Welcome &amp; Introductions </a:t>
            </a:r>
          </a:p>
          <a:p>
            <a:pPr marL="514350" indent="-514350" eaLnBrk="1" hangingPunct="1">
              <a:lnSpc>
                <a:spcPct val="150000"/>
              </a:lnSpc>
              <a:buFontTx/>
              <a:buAutoNum type="romanUcPeriod"/>
              <a:defRPr/>
            </a:pPr>
            <a:r>
              <a:rPr lang="en-US" sz="2400" dirty="0"/>
              <a:t>Ten-State Great River Road</a:t>
            </a:r>
          </a:p>
          <a:p>
            <a:pPr marL="514350" indent="-514350" eaLnBrk="1" hangingPunct="1">
              <a:lnSpc>
                <a:spcPct val="150000"/>
              </a:lnSpc>
              <a:buFontTx/>
              <a:buAutoNum type="romanUcPeriod"/>
              <a:defRPr/>
            </a:pPr>
            <a:r>
              <a:rPr lang="en-US" sz="2400" dirty="0"/>
              <a:t>Minnesota Great River Road </a:t>
            </a:r>
          </a:p>
          <a:p>
            <a:pPr marL="514350" indent="-514350" eaLnBrk="1" hangingPunct="1">
              <a:lnSpc>
                <a:spcPct val="150000"/>
              </a:lnSpc>
              <a:buFontTx/>
              <a:buAutoNum type="romanUcPeriod"/>
              <a:defRPr/>
            </a:pPr>
            <a:r>
              <a:rPr lang="en-US" sz="2400" dirty="0"/>
              <a:t>Regional Commissioner Election </a:t>
            </a:r>
          </a:p>
          <a:p>
            <a:pPr marL="514350" indent="-514350" eaLnBrk="1" hangingPunct="1">
              <a:lnSpc>
                <a:spcPct val="150000"/>
              </a:lnSpc>
              <a:buFontTx/>
              <a:buAutoNum type="romanUcPeriod"/>
              <a:defRPr/>
            </a:pPr>
            <a:r>
              <a:rPr lang="en-US" sz="2400" dirty="0"/>
              <a:t>Your Regional Updates </a:t>
            </a:r>
          </a:p>
          <a:p>
            <a:pPr marL="0" indent="0" eaLnBrk="1" hangingPunct="1">
              <a:lnSpc>
                <a:spcPct val="90000"/>
              </a:lnSpc>
              <a:buFontTx/>
              <a:buNone/>
              <a:defRPr/>
            </a:pPr>
            <a:endParaRPr lang="en-US" sz="2000" dirty="0">
              <a:latin typeface="Bookman Old Style" pitchFamily="18" charset="0"/>
            </a:endParaRPr>
          </a:p>
          <a:p>
            <a:pPr eaLnBrk="1" hangingPunct="1">
              <a:lnSpc>
                <a:spcPct val="90000"/>
              </a:lnSpc>
              <a:defRPr/>
            </a:pPr>
            <a:endParaRPr lang="en-US" sz="2000" dirty="0">
              <a:latin typeface="Bookman Old Style" pitchFamily="18" charset="0"/>
            </a:endParaRPr>
          </a:p>
        </p:txBody>
      </p:sp>
      <p:sp>
        <p:nvSpPr>
          <p:cNvPr id="7172" name="Line 4">
            <a:extLst>
              <a:ext uri="{FF2B5EF4-FFF2-40B4-BE49-F238E27FC236}">
                <a16:creationId xmlns:a16="http://schemas.microsoft.com/office/drawing/2014/main" id="{BA62BE3A-8C6D-4173-BE6A-449B1CDB2CF6}"/>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Content Placeholder 5">
            <a:extLst>
              <a:ext uri="{FF2B5EF4-FFF2-40B4-BE49-F238E27FC236}">
                <a16:creationId xmlns:a16="http://schemas.microsoft.com/office/drawing/2014/main" id="{91EA7A7F-B7BE-4189-8859-AA590403D91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04258"/>
            <a:ext cx="3445102" cy="50498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A1219F6-5A54-43BE-97A1-5E9D99944E46}"/>
              </a:ext>
            </a:extLst>
          </p:cNvPr>
          <p:cNvSpPr>
            <a:spLocks noGrp="1" noChangeArrowheads="1"/>
          </p:cNvSpPr>
          <p:nvPr>
            <p:ph type="title"/>
          </p:nvPr>
        </p:nvSpPr>
        <p:spPr bwMode="auto">
          <a:xfrm>
            <a:off x="330200" y="3810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dirty="0"/>
              <a:t>Regional Commissioners</a:t>
            </a:r>
            <a:endParaRPr lang="en-US" altLang="en-US" sz="4000" b="1" dirty="0">
              <a:latin typeface="Bookman Old Style" panose="02050604050505020204" pitchFamily="18" charset="0"/>
            </a:endParaRPr>
          </a:p>
        </p:txBody>
      </p:sp>
      <p:sp>
        <p:nvSpPr>
          <p:cNvPr id="41987" name="Rectangle 3">
            <a:extLst>
              <a:ext uri="{FF2B5EF4-FFF2-40B4-BE49-F238E27FC236}">
                <a16:creationId xmlns:a16="http://schemas.microsoft.com/office/drawing/2014/main" id="{C2579FB3-C289-4DC1-B7EA-DCB451A33D86}"/>
              </a:ext>
            </a:extLst>
          </p:cNvPr>
          <p:cNvSpPr>
            <a:spLocks noGrp="1" noChangeArrowheads="1"/>
          </p:cNvSpPr>
          <p:nvPr>
            <p:ph idx="1"/>
          </p:nvPr>
        </p:nvSpPr>
        <p:spPr bwMode="auto">
          <a:xfrm>
            <a:off x="673100" y="1905000"/>
            <a:ext cx="8115300"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a:t>According to statute, the MN-MRPC includes five Regional Commissioners elected by citizen committees within those regions.</a:t>
            </a:r>
          </a:p>
          <a:p>
            <a:pPr eaLnBrk="1" hangingPunct="1"/>
            <a:endParaRPr lang="en-US" altLang="en-US" sz="2400"/>
          </a:p>
          <a:p>
            <a:pPr eaLnBrk="1" hangingPunct="1"/>
            <a:r>
              <a:rPr lang="en-US" altLang="en-US" sz="2400"/>
              <a:t>A Commissioner will be elected today for a two-year term. </a:t>
            </a:r>
          </a:p>
          <a:p>
            <a:pPr eaLnBrk="1" hangingPunct="1"/>
            <a:endParaRPr lang="en-US" altLang="en-US" sz="2400"/>
          </a:p>
          <a:p>
            <a:pPr eaLnBrk="1" hangingPunct="1"/>
            <a:r>
              <a:rPr lang="en-US" altLang="en-US" sz="2400"/>
              <a:t>Email votes received have been tabulated.  Please indicate your vote now and full results will be announced before we sign off today.</a:t>
            </a:r>
          </a:p>
        </p:txBody>
      </p:sp>
      <p:sp>
        <p:nvSpPr>
          <p:cNvPr id="41988" name="Line 4">
            <a:extLst>
              <a:ext uri="{FF2B5EF4-FFF2-40B4-BE49-F238E27FC236}">
                <a16:creationId xmlns:a16="http://schemas.microsoft.com/office/drawing/2014/main" id="{56D37AA0-21BB-498E-8DC7-9F2239A41F92}"/>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BE02CF0-5AC4-43D6-B3DD-050A4AFFD632}"/>
              </a:ext>
            </a:extLst>
          </p:cNvPr>
          <p:cNvSpPr>
            <a:spLocks noGrp="1" noChangeArrowheads="1"/>
          </p:cNvSpPr>
          <p:nvPr>
            <p:ph type="title"/>
          </p:nvPr>
        </p:nvSpPr>
        <p:spPr bwMode="auto">
          <a:xfrm>
            <a:off x="330200" y="3810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Your Regional Updates</a:t>
            </a:r>
          </a:p>
        </p:txBody>
      </p:sp>
      <p:sp>
        <p:nvSpPr>
          <p:cNvPr id="36867" name="Rectangle 3">
            <a:extLst>
              <a:ext uri="{FF2B5EF4-FFF2-40B4-BE49-F238E27FC236}">
                <a16:creationId xmlns:a16="http://schemas.microsoft.com/office/drawing/2014/main" id="{20A9D0FE-AF83-4041-ADD5-C61ADC02BA69}"/>
              </a:ext>
            </a:extLst>
          </p:cNvPr>
          <p:cNvSpPr>
            <a:spLocks noGrp="1" noChangeArrowheads="1"/>
          </p:cNvSpPr>
          <p:nvPr>
            <p:ph idx="1"/>
          </p:nvPr>
        </p:nvSpPr>
        <p:spPr bwMode="auto">
          <a:xfrm>
            <a:off x="457200" y="1828800"/>
            <a:ext cx="8458200" cy="4356100"/>
          </a:xfrm>
        </p:spPr>
        <p:txBody>
          <a:bodyPr vert="horz" wrap="square" lIns="91440" tIns="45720" rIns="91440" bIns="45720" numCol="1" anchor="t" anchorCtr="0" compatLnSpc="1">
            <a:prstTxWarp prst="textNoShape">
              <a:avLst/>
            </a:prstTxWarp>
          </a:bodyPr>
          <a:lstStyle/>
          <a:p>
            <a:pPr eaLnBrk="1" hangingPunct="1">
              <a:defRPr/>
            </a:pPr>
            <a:r>
              <a:rPr lang="en-US" altLang="en-US" sz="2800" dirty="0">
                <a:latin typeface="+mj-lt"/>
              </a:rPr>
              <a:t>Ideas</a:t>
            </a:r>
          </a:p>
          <a:p>
            <a:pPr eaLnBrk="1" hangingPunct="1">
              <a:defRPr/>
            </a:pPr>
            <a:r>
              <a:rPr lang="en-US" altLang="en-US" sz="2800" dirty="0">
                <a:latin typeface="+mj-lt"/>
              </a:rPr>
              <a:t>Input</a:t>
            </a:r>
          </a:p>
          <a:p>
            <a:pPr eaLnBrk="1" hangingPunct="1">
              <a:defRPr/>
            </a:pPr>
            <a:r>
              <a:rPr lang="en-US" altLang="en-US" sz="2800" dirty="0">
                <a:latin typeface="+mj-lt"/>
              </a:rPr>
              <a:t>Questions?</a:t>
            </a:r>
          </a:p>
          <a:p>
            <a:pPr eaLnBrk="1" hangingPunct="1">
              <a:defRPr/>
            </a:pPr>
            <a:r>
              <a:rPr lang="en-US" altLang="en-US" sz="2800" dirty="0">
                <a:latin typeface="+mj-lt"/>
              </a:rPr>
              <a:t>Any anticipated requests for MN-MRPC involvement or support?</a:t>
            </a:r>
          </a:p>
          <a:p>
            <a:pPr eaLnBrk="1" hangingPunct="1">
              <a:defRPr/>
            </a:pPr>
            <a:r>
              <a:rPr lang="en-US" sz="2800" dirty="0"/>
              <a:t>Updates on what's happening in your communities so we can help promote as part of the overall Minnesota Mississippi River Corridor </a:t>
            </a:r>
            <a:endParaRPr lang="en-US" altLang="en-US" sz="2800" dirty="0">
              <a:latin typeface="+mj-lt"/>
            </a:endParaRPr>
          </a:p>
        </p:txBody>
      </p:sp>
      <p:sp>
        <p:nvSpPr>
          <p:cNvPr id="44036" name="Line 4">
            <a:extLst>
              <a:ext uri="{FF2B5EF4-FFF2-40B4-BE49-F238E27FC236}">
                <a16:creationId xmlns:a16="http://schemas.microsoft.com/office/drawing/2014/main" id="{E0B87F4A-5DF0-407E-8543-B660697CFD27}"/>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51E1F7EB-4310-4B4B-938D-4FB8E1F9E843}"/>
              </a:ext>
            </a:extLst>
          </p:cNvPr>
          <p:cNvSpPr>
            <a:spLocks noGrp="1" noChangeArrowheads="1"/>
          </p:cNvSpPr>
          <p:nvPr>
            <p:ph type="title"/>
          </p:nvPr>
        </p:nvSpPr>
        <p:spPr bwMode="auto">
          <a:xfrm>
            <a:off x="330200" y="3810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1"/>
              <a:t>Thank You!</a:t>
            </a:r>
          </a:p>
        </p:txBody>
      </p:sp>
      <p:sp>
        <p:nvSpPr>
          <p:cNvPr id="37891" name="Rectangle 3">
            <a:extLst>
              <a:ext uri="{FF2B5EF4-FFF2-40B4-BE49-F238E27FC236}">
                <a16:creationId xmlns:a16="http://schemas.microsoft.com/office/drawing/2014/main" id="{CA779874-225F-4469-8350-B00EBD4ABB28}"/>
              </a:ext>
            </a:extLst>
          </p:cNvPr>
          <p:cNvSpPr>
            <a:spLocks noGrp="1" noChangeArrowheads="1"/>
          </p:cNvSpPr>
          <p:nvPr>
            <p:ph idx="1"/>
          </p:nvPr>
        </p:nvSpPr>
        <p:spPr bwMode="auto">
          <a:xfrm>
            <a:off x="685800" y="1663700"/>
            <a:ext cx="7772400" cy="4356100"/>
          </a:xfrm>
        </p:spPr>
        <p:txBody>
          <a:bodyPr vert="horz" wrap="square" lIns="91440" tIns="45720" rIns="91440" bIns="45720" numCol="1" anchor="t" anchorCtr="0" compatLnSpc="1">
            <a:prstTxWarp prst="textNoShape">
              <a:avLst/>
            </a:prstTxWarp>
          </a:bodyPr>
          <a:lstStyle/>
          <a:p>
            <a:pPr marL="0" indent="0" algn="ctr" eaLnBrk="1" hangingPunct="1">
              <a:buFontTx/>
              <a:buNone/>
              <a:defRPr/>
            </a:pPr>
            <a:r>
              <a:rPr lang="en-US" altLang="en-US" sz="2400" dirty="0">
                <a:latin typeface="+mj-lt"/>
              </a:rPr>
              <a:t>Minnesota Mississippi River Parkway Commission</a:t>
            </a:r>
          </a:p>
          <a:p>
            <a:pPr marL="0" indent="0" algn="ctr" eaLnBrk="1" hangingPunct="1">
              <a:buFontTx/>
              <a:buNone/>
              <a:defRPr/>
            </a:pPr>
            <a:r>
              <a:rPr lang="en-US" sz="2400" dirty="0"/>
              <a:t>56 33</a:t>
            </a:r>
            <a:r>
              <a:rPr lang="en-US" sz="2400" baseline="30000" dirty="0"/>
              <a:t>rd</a:t>
            </a:r>
            <a:r>
              <a:rPr lang="en-US" sz="2400" dirty="0"/>
              <a:t> Ave S, #283</a:t>
            </a:r>
          </a:p>
          <a:p>
            <a:pPr marL="0" indent="0" algn="ctr" eaLnBrk="1" hangingPunct="1">
              <a:buFontTx/>
              <a:buNone/>
              <a:defRPr/>
            </a:pPr>
            <a:r>
              <a:rPr lang="en-US" sz="2400" dirty="0"/>
              <a:t>St. Cloud, MN 56301</a:t>
            </a:r>
          </a:p>
          <a:p>
            <a:pPr marL="0" indent="0" algn="ctr" eaLnBrk="1" hangingPunct="1">
              <a:buFontTx/>
              <a:buNone/>
              <a:defRPr/>
            </a:pPr>
            <a:r>
              <a:rPr lang="en-US" altLang="en-US" sz="2400" dirty="0">
                <a:latin typeface="+mj-lt"/>
              </a:rPr>
              <a:t>651-341-4196</a:t>
            </a:r>
          </a:p>
          <a:p>
            <a:pPr marL="0" indent="0" algn="ctr" eaLnBrk="1" hangingPunct="1">
              <a:buFontTx/>
              <a:buNone/>
              <a:defRPr/>
            </a:pPr>
            <a:endParaRPr lang="en-US" altLang="en-US" sz="2400" dirty="0">
              <a:latin typeface="+mj-lt"/>
            </a:endParaRPr>
          </a:p>
          <a:p>
            <a:pPr marL="0" indent="0" algn="ctr" eaLnBrk="1" hangingPunct="1">
              <a:buFontTx/>
              <a:buNone/>
              <a:defRPr/>
            </a:pPr>
            <a:r>
              <a:rPr lang="en-US" altLang="en-US" sz="2400" dirty="0">
                <a:solidFill>
                  <a:schemeClr val="tx2"/>
                </a:solidFill>
                <a:latin typeface="+mj-lt"/>
              </a:rPr>
              <a:t>info@mnmississippiriver.com</a:t>
            </a:r>
          </a:p>
          <a:p>
            <a:pPr marL="0" indent="0" algn="ctr" eaLnBrk="1" hangingPunct="1">
              <a:buFontTx/>
              <a:buNone/>
              <a:defRPr/>
            </a:pPr>
            <a:r>
              <a:rPr lang="en-US" altLang="en-US" sz="2400" dirty="0">
                <a:latin typeface="+mj-lt"/>
              </a:rPr>
              <a:t>www.mnmississippiriver.com</a:t>
            </a:r>
          </a:p>
          <a:p>
            <a:pPr marL="0" indent="0" eaLnBrk="1" hangingPunct="1">
              <a:buFontTx/>
              <a:buNone/>
              <a:defRPr/>
            </a:pPr>
            <a:endParaRPr lang="en-US" altLang="en-US" sz="800" dirty="0">
              <a:solidFill>
                <a:schemeClr val="tx2"/>
              </a:solidFill>
              <a:latin typeface="+mj-lt"/>
            </a:endParaRPr>
          </a:p>
          <a:p>
            <a:pPr marL="0" indent="0" eaLnBrk="1" hangingPunct="1">
              <a:buFontTx/>
              <a:buNone/>
              <a:defRPr/>
            </a:pPr>
            <a:endParaRPr lang="en-US" altLang="en-US" sz="800" dirty="0">
              <a:solidFill>
                <a:schemeClr val="tx2"/>
              </a:solidFill>
              <a:latin typeface="+mj-lt"/>
            </a:endParaRPr>
          </a:p>
          <a:p>
            <a:pPr marL="0" indent="0" eaLnBrk="1" hangingPunct="1">
              <a:buFontTx/>
              <a:buNone/>
              <a:defRPr/>
            </a:pPr>
            <a:endParaRPr lang="en-US" altLang="en-US" dirty="0">
              <a:latin typeface="Bookman Old Style" panose="02050604050505020204" pitchFamily="18" charset="0"/>
            </a:endParaRPr>
          </a:p>
        </p:txBody>
      </p:sp>
      <p:sp>
        <p:nvSpPr>
          <p:cNvPr id="46084" name="Line 4">
            <a:extLst>
              <a:ext uri="{FF2B5EF4-FFF2-40B4-BE49-F238E27FC236}">
                <a16:creationId xmlns:a16="http://schemas.microsoft.com/office/drawing/2014/main" id="{E749FEE9-04AC-4481-858B-FD7E87BA1C37}"/>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9B706C19-AC29-42B5-B8E1-3DB19A404A97}"/>
              </a:ext>
            </a:extLst>
          </p:cNvPr>
          <p:cNvSpPr>
            <a:spLocks noGrp="1" noChangeArrowheads="1"/>
          </p:cNvSpPr>
          <p:nvPr>
            <p:ph type="title" idx="4294967295"/>
          </p:nvPr>
        </p:nvSpPr>
        <p:spPr bwMode="auto">
          <a:xfrm>
            <a:off x="298450" y="457200"/>
            <a:ext cx="8686800" cy="1371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4000" b="1" i="0" u="none" strike="noStrike" kern="0" cap="none" spc="0" normalizeH="0" baseline="0" noProof="0" dirty="0">
                <a:ln>
                  <a:noFill/>
                </a:ln>
                <a:solidFill>
                  <a:schemeClr val="tx1"/>
                </a:solidFill>
                <a:effectLst/>
                <a:uLnTx/>
                <a:uFillTx/>
                <a:latin typeface="+mn-lt"/>
                <a:ea typeface="+mn-ea"/>
                <a:cs typeface="+mn-cs"/>
              </a:rPr>
              <a:t>Welcome &amp; Introductions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chemeClr val="tx1"/>
              </a:solidFill>
              <a:effectLst/>
              <a:uLnTx/>
              <a:uFillTx/>
              <a:latin typeface="Bookman Old Style" pitchFamily="18" charset="0"/>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chemeClr val="tx1"/>
              </a:solidFill>
              <a:effectLst/>
              <a:uLnTx/>
              <a:uFillTx/>
              <a:latin typeface="Bookman Old Style" pitchFamily="18" charset="0"/>
              <a:ea typeface="+mn-ea"/>
              <a:cs typeface="+mn-cs"/>
            </a:endParaRPr>
          </a:p>
        </p:txBody>
      </p:sp>
      <p:pic>
        <p:nvPicPr>
          <p:cNvPr id="7" name="Picture 6" descr="Map of Minnesota showing the Great River Road route">
            <a:extLst>
              <a:ext uri="{FF2B5EF4-FFF2-40B4-BE49-F238E27FC236}">
                <a16:creationId xmlns:a16="http://schemas.microsoft.com/office/drawing/2014/main" id="{5C173797-C581-4048-B2A6-6409205A532B}"/>
              </a:ext>
            </a:extLst>
          </p:cNvPr>
          <p:cNvPicPr>
            <a:picLocks noChangeAspect="1"/>
          </p:cNvPicPr>
          <p:nvPr/>
        </p:nvPicPr>
        <p:blipFill rotWithShape="1">
          <a:blip r:embed="rId3"/>
          <a:srcRect l="10199" t="7084" r="12048" b="5550"/>
          <a:stretch/>
        </p:blipFill>
        <p:spPr>
          <a:xfrm>
            <a:off x="2391266" y="1511431"/>
            <a:ext cx="4419600" cy="4955310"/>
          </a:xfrm>
          <a:prstGeom prst="rect">
            <a:avLst/>
          </a:prstGeom>
          <a:ln w="88900" cap="sq" cmpd="thickThin">
            <a:solidFill>
              <a:srgbClr val="000000"/>
            </a:solidFill>
            <a:prstDash val="solid"/>
            <a:miter lim="800000"/>
          </a:ln>
          <a:effectLst>
            <a:innerShdw blurRad="76200">
              <a:srgbClr val="000000"/>
            </a:innerShdw>
          </a:effectLst>
        </p:spPr>
      </p:pic>
      <p:pic>
        <p:nvPicPr>
          <p:cNvPr id="9220" name="Picture 12" descr="Map of Minnesota showing the Great River Road route">
            <a:extLst>
              <a:ext uri="{FF2B5EF4-FFF2-40B4-BE49-F238E27FC236}">
                <a16:creationId xmlns:a16="http://schemas.microsoft.com/office/drawing/2014/main" id="{A9FDBA86-14D2-4054-8968-558FBA357B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9144000"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1266" name="Picture 1">
            <a:extLst>
              <a:ext uri="{FF2B5EF4-FFF2-40B4-BE49-F238E27FC236}">
                <a16:creationId xmlns:a16="http://schemas.microsoft.com/office/drawing/2014/main" id="{E7A03586-3AF8-4FDD-A36A-C8B8754E1ED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49375"/>
            <a:ext cx="91440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a:extLst>
              <a:ext uri="{FF2B5EF4-FFF2-40B4-BE49-F238E27FC236}">
                <a16:creationId xmlns:a16="http://schemas.microsoft.com/office/drawing/2014/main" id="{EFEBCDD6-E6B1-4008-BEB9-D4D4A59C0065}"/>
              </a:ext>
            </a:extLst>
          </p:cNvPr>
          <p:cNvSpPr>
            <a:spLocks noGrp="1" noChangeArrowheads="1"/>
          </p:cNvSpPr>
          <p:nvPr>
            <p:ph type="ctrTitle"/>
          </p:nvPr>
        </p:nvSpPr>
        <p:spPr bwMode="auto">
          <a:xfrm>
            <a:off x="1127125" y="465138"/>
            <a:ext cx="5995988"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MN-MRPC’s Mission</a:t>
            </a:r>
          </a:p>
        </p:txBody>
      </p:sp>
      <p:sp>
        <p:nvSpPr>
          <p:cNvPr id="11268" name="Rectangle 3">
            <a:extLst>
              <a:ext uri="{FF2B5EF4-FFF2-40B4-BE49-F238E27FC236}">
                <a16:creationId xmlns:a16="http://schemas.microsoft.com/office/drawing/2014/main" id="{8A98ABE0-4857-46AB-91F6-9F9341D25659}"/>
              </a:ext>
            </a:extLst>
          </p:cNvPr>
          <p:cNvSpPr>
            <a:spLocks noGrp="1" noChangeArrowheads="1"/>
          </p:cNvSpPr>
          <p:nvPr>
            <p:ph type="subTitle" idx="1"/>
          </p:nvPr>
        </p:nvSpPr>
        <p:spPr bwMode="auto">
          <a:xfrm>
            <a:off x="560388" y="2019300"/>
            <a:ext cx="8023225"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pPr>
            <a:r>
              <a:rPr lang="en-US" altLang="en-US" b="1" dirty="0"/>
              <a:t>To preserve, promote and enhance the scenic, historic and recreational resources of the Mississippi River,</a:t>
            </a:r>
          </a:p>
          <a:p>
            <a:pPr eaLnBrk="1" hangingPunct="1">
              <a:lnSpc>
                <a:spcPct val="80000"/>
              </a:lnSpc>
            </a:pPr>
            <a:r>
              <a:rPr lang="en-US" altLang="en-US" sz="2000" b="1" dirty="0"/>
              <a:t> </a:t>
            </a:r>
          </a:p>
          <a:p>
            <a:pPr eaLnBrk="1" hangingPunct="1">
              <a:lnSpc>
                <a:spcPct val="80000"/>
              </a:lnSpc>
            </a:pPr>
            <a:r>
              <a:rPr lang="en-US" altLang="en-US" b="1" dirty="0"/>
              <a:t>to foster economic growth in the corridor, </a:t>
            </a:r>
          </a:p>
          <a:p>
            <a:pPr eaLnBrk="1" hangingPunct="1">
              <a:lnSpc>
                <a:spcPct val="80000"/>
              </a:lnSpc>
            </a:pPr>
            <a:endParaRPr lang="en-US" altLang="en-US" sz="2000" b="1" dirty="0"/>
          </a:p>
          <a:p>
            <a:pPr eaLnBrk="1" hangingPunct="1">
              <a:lnSpc>
                <a:spcPct val="80000"/>
              </a:lnSpc>
            </a:pPr>
            <a:r>
              <a:rPr lang="en-US" altLang="en-US" b="1" dirty="0"/>
              <a:t>and to develop the </a:t>
            </a:r>
          </a:p>
          <a:p>
            <a:pPr eaLnBrk="1" hangingPunct="1">
              <a:lnSpc>
                <a:spcPct val="80000"/>
              </a:lnSpc>
            </a:pPr>
            <a:r>
              <a:rPr lang="en-US" altLang="en-US" b="1" dirty="0"/>
              <a:t>national, scenic and historic byway known as </a:t>
            </a:r>
          </a:p>
          <a:p>
            <a:pPr eaLnBrk="1" hangingPunct="1">
              <a:lnSpc>
                <a:spcPct val="80000"/>
              </a:lnSpc>
            </a:pPr>
            <a:r>
              <a:rPr lang="en-US" altLang="en-US" b="1" dirty="0"/>
              <a:t>the Great River Road.</a:t>
            </a:r>
            <a:endParaRPr lang="en-US" altLang="en-US" sz="2000" b="1" dirty="0">
              <a:latin typeface="Bookman Old Style" panose="02050604050505020204" pitchFamily="18" charset="0"/>
            </a:endParaRPr>
          </a:p>
        </p:txBody>
      </p:sp>
      <p:pic>
        <p:nvPicPr>
          <p:cNvPr id="11269" name="Picture 1">
            <a:extLst>
              <a:ext uri="{FF2B5EF4-FFF2-40B4-BE49-F238E27FC236}">
                <a16:creationId xmlns:a16="http://schemas.microsoft.com/office/drawing/2014/main" id="{85AFC947-BE0D-40E1-8D42-8CA06B95DB7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9144000"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Minnesota Great River Road logo">
            <a:extLst>
              <a:ext uri="{FF2B5EF4-FFF2-40B4-BE49-F238E27FC236}">
                <a16:creationId xmlns:a16="http://schemas.microsoft.com/office/drawing/2014/main" id="{1726162C-26F2-4B6D-B835-BA74AF970E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6965125" y="293688"/>
            <a:ext cx="1511362"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05AA45-3133-4EE4-943E-27CCCF291C26}"/>
              </a:ext>
            </a:extLst>
          </p:cNvPr>
          <p:cNvSpPr>
            <a:spLocks noGrp="1" noChangeArrowheads="1"/>
          </p:cNvSpPr>
          <p:nvPr>
            <p:ph type="title"/>
          </p:nvPr>
        </p:nvSpPr>
        <p:spPr bwMode="auto">
          <a:xfrm>
            <a:off x="330200" y="4699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Great River Road: 10 States – 1 River</a:t>
            </a:r>
            <a:endParaRPr lang="en-US" altLang="en-US" sz="4000" b="1">
              <a:latin typeface="Bookman Old Style" panose="02050604050505020204" pitchFamily="18" charset="0"/>
            </a:endParaRPr>
          </a:p>
        </p:txBody>
      </p:sp>
      <p:sp>
        <p:nvSpPr>
          <p:cNvPr id="13315" name="Rectangle 3">
            <a:extLst>
              <a:ext uri="{FF2B5EF4-FFF2-40B4-BE49-F238E27FC236}">
                <a16:creationId xmlns:a16="http://schemas.microsoft.com/office/drawing/2014/main" id="{0E41DD6E-9606-4760-8F0C-5301FA5CEF57}"/>
              </a:ext>
            </a:extLst>
          </p:cNvPr>
          <p:cNvSpPr>
            <a:spLocks noGrp="1" noChangeArrowheads="1"/>
          </p:cNvSpPr>
          <p:nvPr>
            <p:ph idx="1"/>
          </p:nvPr>
        </p:nvSpPr>
        <p:spPr bwMode="auto">
          <a:xfrm>
            <a:off x="228600" y="1524000"/>
            <a:ext cx="51054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sz="2400" b="1"/>
              <a:t>Conceived in 1938 as the </a:t>
            </a:r>
          </a:p>
          <a:p>
            <a:pPr>
              <a:buFontTx/>
              <a:buNone/>
            </a:pPr>
            <a:r>
              <a:rPr lang="en-US" altLang="en-US" sz="2400" b="1"/>
              <a:t>Parkway of the Mississippi River…</a:t>
            </a:r>
          </a:p>
          <a:p>
            <a:pPr>
              <a:buFontTx/>
              <a:buNone/>
            </a:pPr>
            <a:endParaRPr lang="en-US" altLang="en-US" sz="2400"/>
          </a:p>
          <a:p>
            <a:r>
              <a:rPr lang="en-US" altLang="en-US" sz="2000"/>
              <a:t>A collection of roads that welcome visitors seeking authentic Mississippi River experiences as they journey through ten states. </a:t>
            </a:r>
          </a:p>
          <a:p>
            <a:endParaRPr lang="en-US" altLang="en-US" sz="2000"/>
          </a:p>
          <a:p>
            <a:r>
              <a:rPr lang="en-US" altLang="en-US" sz="2000"/>
              <a:t>Through thoughtful design and management it honors the river’s sense of place and tells the stories of river people and landscapes.</a:t>
            </a:r>
          </a:p>
          <a:p>
            <a:pPr eaLnBrk="1" hangingPunct="1">
              <a:lnSpc>
                <a:spcPct val="90000"/>
              </a:lnSpc>
            </a:pPr>
            <a:endParaRPr lang="en-US" altLang="en-US" sz="2000">
              <a:latin typeface="Bookman Old Style" panose="02050604050505020204" pitchFamily="18" charset="0"/>
            </a:endParaRPr>
          </a:p>
        </p:txBody>
      </p:sp>
      <p:sp>
        <p:nvSpPr>
          <p:cNvPr id="13316" name="Line 4">
            <a:extLst>
              <a:ext uri="{FF2B5EF4-FFF2-40B4-BE49-F238E27FC236}">
                <a16:creationId xmlns:a16="http://schemas.microsoft.com/office/drawing/2014/main" id="{4C394088-25FD-4CA3-A6E1-6D7E0876593E}"/>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317" name="Picture 1">
            <a:extLst>
              <a:ext uri="{FF2B5EF4-FFF2-40B4-BE49-F238E27FC236}">
                <a16:creationId xmlns:a16="http://schemas.microsoft.com/office/drawing/2014/main" id="{1CFC09B8-44A3-48FF-9570-D385502D60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487488"/>
            <a:ext cx="3278188"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70463BD-57E4-46FB-84BF-D571AA8B8306}"/>
              </a:ext>
            </a:extLst>
          </p:cNvPr>
          <p:cNvSpPr>
            <a:spLocks noGrp="1" noChangeArrowheads="1"/>
          </p:cNvSpPr>
          <p:nvPr>
            <p:ph type="title"/>
          </p:nvPr>
        </p:nvSpPr>
        <p:spPr bwMode="auto">
          <a:xfrm>
            <a:off x="330200" y="4699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Ten-State Great River Road Projects </a:t>
            </a:r>
            <a:endParaRPr lang="en-US" altLang="en-US" sz="4000" b="1">
              <a:latin typeface="Bookman Old Style" panose="02050604050505020204" pitchFamily="18" charset="0"/>
            </a:endParaRPr>
          </a:p>
        </p:txBody>
      </p:sp>
      <p:sp>
        <p:nvSpPr>
          <p:cNvPr id="15363" name="Rectangle 3">
            <a:extLst>
              <a:ext uri="{FF2B5EF4-FFF2-40B4-BE49-F238E27FC236}">
                <a16:creationId xmlns:a16="http://schemas.microsoft.com/office/drawing/2014/main" id="{C3D18232-8635-476C-9BB7-5DF3FE215FB7}"/>
              </a:ext>
            </a:extLst>
          </p:cNvPr>
          <p:cNvSpPr>
            <a:spLocks noGrp="1" noChangeArrowheads="1"/>
          </p:cNvSpPr>
          <p:nvPr>
            <p:ph idx="1"/>
          </p:nvPr>
        </p:nvSpPr>
        <p:spPr bwMode="auto">
          <a:xfrm>
            <a:off x="347663" y="1368425"/>
            <a:ext cx="5510212"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0"/>
              </a:spcBef>
            </a:pPr>
            <a:endParaRPr lang="en-US" altLang="en-US" sz="2200" dirty="0"/>
          </a:p>
          <a:p>
            <a:pPr eaLnBrk="1" hangingPunct="1">
              <a:spcBef>
                <a:spcPts val="0"/>
              </a:spcBef>
            </a:pPr>
            <a:r>
              <a:rPr lang="en-US" altLang="en-US" sz="2200" dirty="0"/>
              <a:t>Ten-State Corridor Management Plan</a:t>
            </a:r>
          </a:p>
          <a:p>
            <a:pPr eaLnBrk="1" hangingPunct="1">
              <a:spcBef>
                <a:spcPts val="0"/>
              </a:spcBef>
            </a:pPr>
            <a:endParaRPr lang="en-US" altLang="en-US" sz="2200" dirty="0"/>
          </a:p>
          <a:p>
            <a:pPr eaLnBrk="1" hangingPunct="1">
              <a:spcBef>
                <a:spcPts val="0"/>
              </a:spcBef>
            </a:pPr>
            <a:r>
              <a:rPr lang="en-US" altLang="en-US" sz="2200" dirty="0"/>
              <a:t>Drive the Great River Road Month</a:t>
            </a:r>
          </a:p>
          <a:p>
            <a:pPr marL="0" indent="0" eaLnBrk="1" hangingPunct="1">
              <a:spcBef>
                <a:spcPts val="0"/>
              </a:spcBef>
              <a:buNone/>
            </a:pPr>
            <a:endParaRPr lang="en-US" altLang="en-US" sz="2200" dirty="0"/>
          </a:p>
          <a:p>
            <a:pPr eaLnBrk="1" hangingPunct="1">
              <a:spcBef>
                <a:spcPts val="0"/>
              </a:spcBef>
            </a:pPr>
            <a:r>
              <a:rPr lang="en-US" altLang="en-US" sz="2200" dirty="0"/>
              <a:t>Themed Promotions</a:t>
            </a:r>
          </a:p>
          <a:p>
            <a:pPr marL="0" indent="0" eaLnBrk="1" hangingPunct="1">
              <a:spcBef>
                <a:spcPts val="0"/>
              </a:spcBef>
              <a:buNone/>
            </a:pPr>
            <a:endParaRPr lang="en-US" altLang="en-US" sz="2200" dirty="0"/>
          </a:p>
          <a:p>
            <a:pPr eaLnBrk="1" hangingPunct="1">
              <a:spcBef>
                <a:spcPts val="0"/>
              </a:spcBef>
            </a:pPr>
            <a:r>
              <a:rPr lang="en-US" altLang="en-US" sz="2200" dirty="0"/>
              <a:t>Great River Road Ten-State Printed Map</a:t>
            </a:r>
          </a:p>
          <a:p>
            <a:pPr marL="0" indent="0" eaLnBrk="1" hangingPunct="1">
              <a:spcBef>
                <a:spcPts val="0"/>
              </a:spcBef>
              <a:buNone/>
            </a:pPr>
            <a:endParaRPr lang="en-US" altLang="en-US" sz="2200" dirty="0"/>
          </a:p>
          <a:p>
            <a:pPr eaLnBrk="1" hangingPunct="1">
              <a:spcBef>
                <a:spcPts val="0"/>
              </a:spcBef>
            </a:pPr>
            <a:r>
              <a:rPr lang="en-US" altLang="en-US" sz="2200" dirty="0">
                <a:cs typeface="Times New Roman" panose="02020603050405020304" pitchFamily="18" charset="0"/>
              </a:rPr>
              <a:t>Ten-State Meetings</a:t>
            </a:r>
          </a:p>
          <a:p>
            <a:pPr marL="0" indent="0" eaLnBrk="1" hangingPunct="1">
              <a:spcBef>
                <a:spcPts val="0"/>
              </a:spcBef>
              <a:buNone/>
            </a:pPr>
            <a:endParaRPr lang="en-US" altLang="en-US" sz="2200" dirty="0">
              <a:cs typeface="Times New Roman" panose="02020603050405020304" pitchFamily="18" charset="0"/>
            </a:endParaRPr>
          </a:p>
          <a:p>
            <a:pPr eaLnBrk="1" hangingPunct="1">
              <a:spcBef>
                <a:spcPts val="0"/>
              </a:spcBef>
            </a:pPr>
            <a:r>
              <a:rPr lang="en-US" altLang="en-US" sz="2200" dirty="0">
                <a:cs typeface="Times New Roman" panose="02020603050405020304" pitchFamily="18" charset="0"/>
              </a:rPr>
              <a:t>Technical Committees</a:t>
            </a:r>
          </a:p>
        </p:txBody>
      </p:sp>
      <p:sp>
        <p:nvSpPr>
          <p:cNvPr id="15364" name="Line 4">
            <a:extLst>
              <a:ext uri="{FF2B5EF4-FFF2-40B4-BE49-F238E27FC236}">
                <a16:creationId xmlns:a16="http://schemas.microsoft.com/office/drawing/2014/main" id="{B1B6B0D4-7BEC-43B9-BB98-7285E3794A8A}"/>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5365" name="Picture 3">
            <a:extLst>
              <a:ext uri="{FF2B5EF4-FFF2-40B4-BE49-F238E27FC236}">
                <a16:creationId xmlns:a16="http://schemas.microsoft.com/office/drawing/2014/main" id="{DAAC358F-AC69-435D-8366-717535058D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267200"/>
            <a:ext cx="2952750" cy="1554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1">
            <a:extLst>
              <a:ext uri="{FF2B5EF4-FFF2-40B4-BE49-F238E27FC236}">
                <a16:creationId xmlns:a16="http://schemas.microsoft.com/office/drawing/2014/main" id="{8F1D9B2E-F3BC-4B03-A8AE-7090C379E915}"/>
              </a:ext>
              <a:ext uri="{C183D7F6-B498-43B3-948B-1728B52AA6E4}">
                <adec:decorative xmlns:adec="http://schemas.microsoft.com/office/drawing/2017/decorative" val="1"/>
              </a:ext>
            </a:extLst>
          </p:cNvPr>
          <p:cNvPicPr>
            <a:picLocks noChangeAspect="1"/>
          </p:cNvPicPr>
          <p:nvPr/>
        </p:nvPicPr>
        <p:blipFill>
          <a:blip r:embed="rId4"/>
          <a:srcRect/>
          <a:stretch>
            <a:fillRect/>
          </a:stretch>
        </p:blipFill>
        <p:spPr bwMode="auto">
          <a:xfrm>
            <a:off x="7071858" y="1368425"/>
            <a:ext cx="1503363" cy="3382963"/>
          </a:xfrm>
          <a:prstGeom prst="rect">
            <a:avLst/>
          </a:prstGeom>
          <a:noFill/>
          <a:ln w="9525">
            <a:solidFill>
              <a:srgbClr val="000000"/>
            </a:solidFill>
            <a:miter lim="800000"/>
            <a:headEnd/>
            <a:tailEnd/>
          </a:ln>
          <a:effectLst>
            <a:outerShdw blurRad="50800" dist="50800" dir="5400000" sx="2000" sy="2000" algn="ctr" rotWithShape="0">
              <a:srgbClr val="000000">
                <a:alpha val="43137"/>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4547C57-EA77-447F-9DD3-BA399E232764}"/>
              </a:ext>
            </a:extLst>
          </p:cNvPr>
          <p:cNvSpPr>
            <a:spLocks noGrp="1" noChangeArrowheads="1"/>
          </p:cNvSpPr>
          <p:nvPr>
            <p:ph type="title"/>
          </p:nvPr>
        </p:nvSpPr>
        <p:spPr bwMode="auto">
          <a:xfrm>
            <a:off x="266700" y="97631"/>
            <a:ext cx="8610600" cy="100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200000"/>
              </a:lnSpc>
            </a:pPr>
            <a:r>
              <a:rPr lang="en-US" altLang="en-US" sz="2800" b="1" dirty="0"/>
              <a:t>Ten-State Network of Interpretive Centers</a:t>
            </a:r>
          </a:p>
        </p:txBody>
      </p:sp>
      <p:pic>
        <p:nvPicPr>
          <p:cNvPr id="27651" name="Picture 3">
            <a:extLst>
              <a:ext uri="{FF2B5EF4-FFF2-40B4-BE49-F238E27FC236}">
                <a16:creationId xmlns:a16="http://schemas.microsoft.com/office/drawing/2014/main" id="{3A903548-35BC-46ED-A1F4-7632C2D21B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4625"/>
            <a:ext cx="2768600"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Map of Minnesota showing locations of 13 Great River Road Interpretive Centers">
            <a:extLst>
              <a:ext uri="{FF2B5EF4-FFF2-40B4-BE49-F238E27FC236}">
                <a16:creationId xmlns:a16="http://schemas.microsoft.com/office/drawing/2014/main" id="{BD1C76FD-68A5-41E9-BE13-F858E40F0F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3606" y="1444625"/>
            <a:ext cx="4525963"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a:extLst>
              <a:ext uri="{FF2B5EF4-FFF2-40B4-BE49-F238E27FC236}">
                <a16:creationId xmlns:a16="http://schemas.microsoft.com/office/drawing/2014/main" id="{86A3CFF5-BFCB-44BE-B855-9679249BDBB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3362" y="3124200"/>
            <a:ext cx="401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a:extLst>
              <a:ext uri="{FF2B5EF4-FFF2-40B4-BE49-F238E27FC236}">
                <a16:creationId xmlns:a16="http://schemas.microsoft.com/office/drawing/2014/main" id="{FB20AE38-F970-486B-8BED-7D3D0CEC505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73775" y="3124200"/>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8">
            <a:extLst>
              <a:ext uri="{FF2B5EF4-FFF2-40B4-BE49-F238E27FC236}">
                <a16:creationId xmlns:a16="http://schemas.microsoft.com/office/drawing/2014/main" id="{A8DCF892-D40E-41C1-A783-7BBE8C66F9D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0421" y="4153694"/>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9">
            <a:extLst>
              <a:ext uri="{FF2B5EF4-FFF2-40B4-BE49-F238E27FC236}">
                <a16:creationId xmlns:a16="http://schemas.microsoft.com/office/drawing/2014/main" id="{55F2D7D6-4593-42F5-BEFB-AA7094F0899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55770" y="4649788"/>
            <a:ext cx="40163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0">
            <a:extLst>
              <a:ext uri="{FF2B5EF4-FFF2-40B4-BE49-F238E27FC236}">
                <a16:creationId xmlns:a16="http://schemas.microsoft.com/office/drawing/2014/main" id="{5815F424-5BA9-4467-9A43-C651ED80EC5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0341" y="4844371"/>
            <a:ext cx="40163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1">
            <a:extLst>
              <a:ext uri="{FF2B5EF4-FFF2-40B4-BE49-F238E27FC236}">
                <a16:creationId xmlns:a16="http://schemas.microsoft.com/office/drawing/2014/main" id="{C0A75C8C-9CDC-486C-B13B-7974DB298E5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88050" y="4799013"/>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2">
            <a:extLst>
              <a:ext uri="{FF2B5EF4-FFF2-40B4-BE49-F238E27FC236}">
                <a16:creationId xmlns:a16="http://schemas.microsoft.com/office/drawing/2014/main" id="{D8A5291A-7AD7-4DE6-B01A-18D9CD298C5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883150"/>
            <a:ext cx="401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3">
            <a:extLst>
              <a:ext uri="{FF2B5EF4-FFF2-40B4-BE49-F238E27FC236}">
                <a16:creationId xmlns:a16="http://schemas.microsoft.com/office/drawing/2014/main" id="{E3730915-CDAC-40FE-A021-CB87D9059B2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4574" y="5456917"/>
            <a:ext cx="401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4">
            <a:extLst>
              <a:ext uri="{FF2B5EF4-FFF2-40B4-BE49-F238E27FC236}">
                <a16:creationId xmlns:a16="http://schemas.microsoft.com/office/drawing/2014/main" id="{93D23ACC-576A-4102-A518-996B0FACE4C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15697" y="5506357"/>
            <a:ext cx="401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5">
            <a:extLst>
              <a:ext uri="{FF2B5EF4-FFF2-40B4-BE49-F238E27FC236}">
                <a16:creationId xmlns:a16="http://schemas.microsoft.com/office/drawing/2014/main" id="{BCB19EB4-4BCB-4E3B-9C36-7F9C414954F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3750" y="5559425"/>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6">
            <a:extLst>
              <a:ext uri="{FF2B5EF4-FFF2-40B4-BE49-F238E27FC236}">
                <a16:creationId xmlns:a16="http://schemas.microsoft.com/office/drawing/2014/main" id="{EAA08519-17C4-43AC-B29B-7678F27093F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7288" y="4890408"/>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17">
            <a:extLst>
              <a:ext uri="{FF2B5EF4-FFF2-40B4-BE49-F238E27FC236}">
                <a16:creationId xmlns:a16="http://schemas.microsoft.com/office/drawing/2014/main" id="{48221603-119C-428E-B603-38420C59C51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40475" y="5060270"/>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FA56307-8B5A-4E70-B652-CE6E06913B9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147227" y="3017571"/>
            <a:ext cx="402371" cy="292633"/>
          </a:xfrm>
          <a:prstGeom prst="rect">
            <a:avLst/>
          </a:prstGeom>
        </p:spPr>
      </p:pic>
      <p:sp>
        <p:nvSpPr>
          <p:cNvPr id="18" name="Line 4">
            <a:extLst>
              <a:ext uri="{FF2B5EF4-FFF2-40B4-BE49-F238E27FC236}">
                <a16:creationId xmlns:a16="http://schemas.microsoft.com/office/drawing/2014/main" id="{4320C090-3B83-44AD-A060-B17192E54502}"/>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Line 4">
            <a:extLst>
              <a:ext uri="{FF2B5EF4-FFF2-40B4-BE49-F238E27FC236}">
                <a16:creationId xmlns:a16="http://schemas.microsoft.com/office/drawing/2014/main" id="{C12BB180-B77F-48DD-9FFD-8627A021AA46}"/>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7" name="Rectangle 2">
            <a:extLst>
              <a:ext uri="{FF2B5EF4-FFF2-40B4-BE49-F238E27FC236}">
                <a16:creationId xmlns:a16="http://schemas.microsoft.com/office/drawing/2014/main" id="{B6025B88-326A-43B1-BC69-E3962B8C2919}"/>
              </a:ext>
            </a:extLst>
          </p:cNvPr>
          <p:cNvSpPr>
            <a:spLocks noGrp="1" noChangeArrowheads="1"/>
          </p:cNvSpPr>
          <p:nvPr>
            <p:ph type="title" idx="4294967295"/>
          </p:nvPr>
        </p:nvSpPr>
        <p:spPr bwMode="auto">
          <a:xfrm>
            <a:off x="419100" y="361950"/>
            <a:ext cx="8305800" cy="7080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Minnesota’s Great River Road</a:t>
            </a:r>
          </a:p>
        </p:txBody>
      </p:sp>
      <p:pic>
        <p:nvPicPr>
          <p:cNvPr id="21509" name="Picture 6" descr="Graphics depicting National Scenic Byway intrinsic qualities">
            <a:extLst>
              <a:ext uri="{FF2B5EF4-FFF2-40B4-BE49-F238E27FC236}">
                <a16:creationId xmlns:a16="http://schemas.microsoft.com/office/drawing/2014/main" id="{047B1448-7630-4AA4-9871-E5F9A1F5C0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20813"/>
            <a:ext cx="871538"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Image of Minnesota's Great River Road">
            <a:extLst>
              <a:ext uri="{FF2B5EF4-FFF2-40B4-BE49-F238E27FC236}">
                <a16:creationId xmlns:a16="http://schemas.microsoft.com/office/drawing/2014/main" id="{2D246B1A-3505-420A-A059-BEDF198273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517650" y="2085976"/>
            <a:ext cx="2371725" cy="389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descr="Graphic depicting membership of the MN Mississippi River Parkway Commission">
            <a:extLst>
              <a:ext uri="{FF2B5EF4-FFF2-40B4-BE49-F238E27FC236}">
                <a16:creationId xmlns:a16="http://schemas.microsoft.com/office/drawing/2014/main" id="{4A0D62C6-DCAE-4E46-B329-09987BDA4E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390650"/>
            <a:ext cx="4427538" cy="2330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11" name="Picture 8">
            <a:extLst>
              <a:ext uri="{FF2B5EF4-FFF2-40B4-BE49-F238E27FC236}">
                <a16:creationId xmlns:a16="http://schemas.microsoft.com/office/drawing/2014/main" id="{C6C5708C-F598-4505-A7EF-0D23D2574B0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91325" y="3803650"/>
            <a:ext cx="17240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9">
            <a:extLst>
              <a:ext uri="{FF2B5EF4-FFF2-40B4-BE49-F238E27FC236}">
                <a16:creationId xmlns:a16="http://schemas.microsoft.com/office/drawing/2014/main" id="{A6C7039C-2B7A-4C00-AE47-E565CFFA616D}"/>
              </a:ext>
              <a:ext uri="{C183D7F6-B498-43B3-948B-1728B52AA6E4}">
                <adec:decorative xmlns:adec="http://schemas.microsoft.com/office/drawing/2017/decorative" val="1"/>
              </a:ext>
            </a:extLst>
          </p:cNvPr>
          <p:cNvPicPr>
            <a:picLocks noChangeAspect="1"/>
          </p:cNvPicPr>
          <p:nvPr/>
        </p:nvPicPr>
        <p:blipFill>
          <a:blip r:embed="rId7">
            <a:lum bright="10000"/>
            <a:extLst>
              <a:ext uri="{28A0092B-C50C-407E-A947-70E740481C1C}">
                <a14:useLocalDpi xmlns:a14="http://schemas.microsoft.com/office/drawing/2010/main" val="0"/>
              </a:ext>
            </a:extLst>
          </a:blip>
          <a:srcRect/>
          <a:stretch>
            <a:fillRect/>
          </a:stretch>
        </p:blipFill>
        <p:spPr bwMode="auto">
          <a:xfrm>
            <a:off x="4114800" y="3803650"/>
            <a:ext cx="17113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0" descr="Road sign graphic">
            <a:extLst>
              <a:ext uri="{FF2B5EF4-FFF2-40B4-BE49-F238E27FC236}">
                <a16:creationId xmlns:a16="http://schemas.microsoft.com/office/drawing/2014/main" id="{70C1780C-8312-44E5-B51C-BF86AAC8324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48350" y="3803650"/>
            <a:ext cx="92075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1" descr="Mississippi River Trail Bicycle Route logo">
            <a:extLst>
              <a:ext uri="{FF2B5EF4-FFF2-40B4-BE49-F238E27FC236}">
                <a16:creationId xmlns:a16="http://schemas.microsoft.com/office/drawing/2014/main" id="{E08DBF2C-C0F8-4B9C-9706-2335CB65E2B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92800" y="4810125"/>
            <a:ext cx="78581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2" descr="America's Byways logo">
            <a:extLst>
              <a:ext uri="{FF2B5EF4-FFF2-40B4-BE49-F238E27FC236}">
                <a16:creationId xmlns:a16="http://schemas.microsoft.com/office/drawing/2014/main" id="{9322F5D2-774B-4A53-8239-AF1ABF104D6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907088" y="5957888"/>
            <a:ext cx="8413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FC5EA34-0C8F-4E95-B3AB-4335F737136D}"/>
              </a:ext>
            </a:extLst>
          </p:cNvPr>
          <p:cNvSpPr>
            <a:spLocks noGrp="1" noChangeArrowheads="1"/>
          </p:cNvSpPr>
          <p:nvPr>
            <p:ph type="title"/>
          </p:nvPr>
        </p:nvSpPr>
        <p:spPr bwMode="auto">
          <a:xfrm>
            <a:off x="330200" y="4699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All-American Road Designation</a:t>
            </a:r>
            <a:endParaRPr lang="en-US" altLang="en-US" sz="4000" b="1">
              <a:latin typeface="Bookman Old Style" panose="02050604050505020204" pitchFamily="18" charset="0"/>
            </a:endParaRPr>
          </a:p>
        </p:txBody>
      </p:sp>
      <p:sp>
        <p:nvSpPr>
          <p:cNvPr id="13315" name="Rectangle 3">
            <a:extLst>
              <a:ext uri="{FF2B5EF4-FFF2-40B4-BE49-F238E27FC236}">
                <a16:creationId xmlns:a16="http://schemas.microsoft.com/office/drawing/2014/main" id="{9A3372C3-1373-420A-9BB6-3FB3DC13F1C3}"/>
              </a:ext>
            </a:extLst>
          </p:cNvPr>
          <p:cNvSpPr>
            <a:spLocks noGrp="1" noChangeArrowheads="1"/>
          </p:cNvSpPr>
          <p:nvPr>
            <p:ph idx="1"/>
          </p:nvPr>
        </p:nvSpPr>
        <p:spPr bwMode="auto">
          <a:xfrm>
            <a:off x="228600" y="1524000"/>
            <a:ext cx="5105400" cy="4800600"/>
          </a:xfrm>
        </p:spPr>
        <p:txBody>
          <a:bodyPr vert="horz" wrap="square" lIns="91440" tIns="45720" rIns="91440" bIns="45720" numCol="1" anchor="t" anchorCtr="0" compatLnSpc="1">
            <a:prstTxWarp prst="textNoShape">
              <a:avLst/>
            </a:prstTxWarp>
          </a:bodyPr>
          <a:lstStyle/>
          <a:p>
            <a:pPr marL="0" indent="0">
              <a:buFontTx/>
              <a:buNone/>
              <a:defRPr/>
            </a:pPr>
            <a:r>
              <a:rPr lang="en-US" altLang="en-US" sz="2000" dirty="0"/>
              <a:t>Highest level of byway designation awarded by the Federal Highway Administration.</a:t>
            </a:r>
          </a:p>
          <a:p>
            <a:pPr marL="0" indent="0">
              <a:buFontTx/>
              <a:buNone/>
              <a:defRPr/>
            </a:pPr>
            <a:endParaRPr lang="en-US" altLang="en-US" sz="2000" dirty="0"/>
          </a:p>
          <a:p>
            <a:pPr marL="0" indent="0">
              <a:buFontTx/>
              <a:buNone/>
              <a:defRPr/>
            </a:pPr>
            <a:r>
              <a:rPr lang="en-US" altLang="en-US" sz="2000" dirty="0"/>
              <a:t>8 of 10 states, including MN, submitted nominations in 2020 and were notified of the designation in early 2021. </a:t>
            </a:r>
          </a:p>
          <a:p>
            <a:pPr marL="0" indent="0">
              <a:buFontTx/>
              <a:buNone/>
              <a:defRPr/>
            </a:pPr>
            <a:endParaRPr lang="en-US" altLang="en-US" sz="2000" dirty="0"/>
          </a:p>
          <a:p>
            <a:pPr marL="0" indent="0">
              <a:buFontTx/>
              <a:buNone/>
              <a:defRPr/>
            </a:pPr>
            <a:r>
              <a:rPr lang="en-US" altLang="en-US" sz="2000" dirty="0"/>
              <a:t>Nominations must highlight two features of national or international significance demonstrating how the byway is a destination unto itself. Minnesota highlighted historic and scenic features in the nomination.</a:t>
            </a:r>
          </a:p>
          <a:p>
            <a:pPr>
              <a:buFontTx/>
              <a:buNone/>
              <a:defRPr/>
            </a:pPr>
            <a:endParaRPr lang="en-US" altLang="en-US" sz="2000" dirty="0"/>
          </a:p>
          <a:p>
            <a:pPr eaLnBrk="1" hangingPunct="1">
              <a:lnSpc>
                <a:spcPct val="90000"/>
              </a:lnSpc>
              <a:defRPr/>
            </a:pPr>
            <a:endParaRPr lang="en-US" altLang="en-US" sz="2000" dirty="0">
              <a:latin typeface="Bookman Old Style" panose="02050604050505020204" pitchFamily="18" charset="0"/>
            </a:endParaRPr>
          </a:p>
        </p:txBody>
      </p:sp>
      <p:sp>
        <p:nvSpPr>
          <p:cNvPr id="17412" name="Line 4">
            <a:extLst>
              <a:ext uri="{FF2B5EF4-FFF2-40B4-BE49-F238E27FC236}">
                <a16:creationId xmlns:a16="http://schemas.microsoft.com/office/drawing/2014/main" id="{EEBC85E2-7469-4643-943D-E53B1C94BCF2}"/>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7413" name="Picture 1">
            <a:extLst>
              <a:ext uri="{FF2B5EF4-FFF2-40B4-BE49-F238E27FC236}">
                <a16:creationId xmlns:a16="http://schemas.microsoft.com/office/drawing/2014/main" id="{18CFE496-4A23-4A01-915D-5D6745F9F90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822450"/>
            <a:ext cx="3278188"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18533</TotalTime>
  <Words>1824</Words>
  <Application>Microsoft Office PowerPoint</Application>
  <PresentationFormat>On-screen Show (4:3)</PresentationFormat>
  <Paragraphs>179</Paragraphs>
  <Slides>22</Slides>
  <Notes>22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31" baseType="lpstr">
      <vt:lpstr>Arial</vt:lpstr>
      <vt:lpstr>Bookman Old Style</vt:lpstr>
      <vt:lpstr>Calibri</vt:lpstr>
      <vt:lpstr>Symbol</vt:lpstr>
      <vt:lpstr>Tahoma</vt:lpstr>
      <vt:lpstr>Times New Roman</vt:lpstr>
      <vt:lpstr>Default Design</vt:lpstr>
      <vt:lpstr>Bitmap Image</vt:lpstr>
      <vt:lpstr>Acrobat Document</vt:lpstr>
      <vt:lpstr> Scenic Mississippi Regional Meeting (Brainerd to Elk River)   December 2, 2021 ● 1:00 – 2:00 p.m.</vt:lpstr>
      <vt:lpstr>Agenda</vt:lpstr>
      <vt:lpstr>Welcome &amp; Introductions   </vt:lpstr>
      <vt:lpstr>MN-MRPC’s Mission</vt:lpstr>
      <vt:lpstr>Great River Road: 10 States – 1 River</vt:lpstr>
      <vt:lpstr>Ten-State Great River Road Projects </vt:lpstr>
      <vt:lpstr>Ten-State Network of Interpretive Centers</vt:lpstr>
      <vt:lpstr>Minnesota’s Great River Road</vt:lpstr>
      <vt:lpstr>All-American Road Designation</vt:lpstr>
      <vt:lpstr>All-American Road Details</vt:lpstr>
      <vt:lpstr>Corridor Management Plan https://www.mnmississippiriver.com/about-us/management-plan/</vt:lpstr>
      <vt:lpstr>Wayfinding Signage</vt:lpstr>
      <vt:lpstr>Website</vt:lpstr>
      <vt:lpstr>Plan Your Trip</vt:lpstr>
      <vt:lpstr>Digital Travel Guides</vt:lpstr>
      <vt:lpstr>Print Map</vt:lpstr>
      <vt:lpstr>Ambassador Program </vt:lpstr>
      <vt:lpstr>MN Mississippi River Parkway Commission</vt:lpstr>
      <vt:lpstr>Regional Commissioner Election</vt:lpstr>
      <vt:lpstr>Regional Commissioners</vt:lpstr>
      <vt:lpstr>Your Regional Updates</vt:lpstr>
      <vt:lpstr>Thank You!</vt:lpstr>
    </vt:vector>
  </TitlesOfParts>
  <Company>Carlson Companies,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carol.zoff@comcast.net</dc:creator>
  <cp:lastModifiedBy>Kasey Gerkovich</cp:lastModifiedBy>
  <cp:revision>312</cp:revision>
  <cp:lastPrinted>2018-11-05T19:22:38Z</cp:lastPrinted>
  <dcterms:created xsi:type="dcterms:W3CDTF">2001-05-03T16:08:13Z</dcterms:created>
  <dcterms:modified xsi:type="dcterms:W3CDTF">2021-11-23T12:26:13Z</dcterms:modified>
</cp:coreProperties>
</file>